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98" r:id="rId7"/>
    <p:sldId id="262" r:id="rId8"/>
    <p:sldId id="299" r:id="rId9"/>
    <p:sldId id="263" r:id="rId10"/>
    <p:sldId id="308" r:id="rId11"/>
    <p:sldId id="277" r:id="rId12"/>
    <p:sldId id="278" r:id="rId13"/>
    <p:sldId id="283" r:id="rId14"/>
    <p:sldId id="300" r:id="rId15"/>
    <p:sldId id="284" r:id="rId16"/>
    <p:sldId id="285" r:id="rId17"/>
    <p:sldId id="288" r:id="rId18"/>
    <p:sldId id="304" r:id="rId19"/>
    <p:sldId id="289" r:id="rId20"/>
    <p:sldId id="305" r:id="rId21"/>
    <p:sldId id="290" r:id="rId22"/>
    <p:sldId id="301" r:id="rId23"/>
    <p:sldId id="292" r:id="rId24"/>
    <p:sldId id="302" r:id="rId25"/>
    <p:sldId id="293" r:id="rId26"/>
    <p:sldId id="294" r:id="rId27"/>
    <p:sldId id="306" r:id="rId28"/>
    <p:sldId id="297" r:id="rId2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623564" y="1056894"/>
            <a:ext cx="2016125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10/29/2019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10/29/2019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10/29/2019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16934" y="784987"/>
            <a:ext cx="2208529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1628" y="1494790"/>
            <a:ext cx="3806190" cy="4140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9200" y="2057400"/>
            <a:ext cx="6639559" cy="1964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200" b="1" dirty="0" smtClean="0">
                <a:latin typeface="Bitstream Vera Serif" pitchFamily="18" charset="0"/>
                <a:cs typeface="Times New Roman" pitchFamily="18" charset="0"/>
              </a:rPr>
              <a:t>LECTURE # 03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200" b="1" dirty="0" smtClean="0">
                <a:latin typeface="Bitstream Vera Serif" pitchFamily="18" charset="0"/>
                <a:cs typeface="Times New Roman" pitchFamily="18" charset="0"/>
              </a:rPr>
              <a:t>BASIC COMPONENT</a:t>
            </a:r>
            <a:r>
              <a:rPr lang="en-US" sz="4200" b="1" dirty="0">
                <a:latin typeface="Bitstream Vera Serif" pitchFamily="18" charset="0"/>
                <a:cs typeface="Times New Roman" pitchFamily="18" charset="0"/>
              </a:rPr>
              <a:t>S</a:t>
            </a:r>
            <a:r>
              <a:rPr sz="4200" b="1" dirty="0" smtClean="0">
                <a:latin typeface="Bitstream Vera Serif" pitchFamily="18" charset="0"/>
                <a:cs typeface="Times New Roman" pitchFamily="18" charset="0"/>
              </a:rPr>
              <a:t> OF</a:t>
            </a:r>
            <a:r>
              <a:rPr lang="en-US" sz="4200" b="1" dirty="0" smtClean="0">
                <a:latin typeface="Bitstream Vera Serif" pitchFamily="18" charset="0"/>
                <a:cs typeface="Times New Roman" pitchFamily="18" charset="0"/>
              </a:rPr>
              <a:t> A </a:t>
            </a:r>
            <a:r>
              <a:rPr sz="4200" b="1" spc="-295" dirty="0" smtClean="0">
                <a:latin typeface="Bitstream Vera Serif" pitchFamily="18" charset="0"/>
                <a:cs typeface="Times New Roman" pitchFamily="18" charset="0"/>
              </a:rPr>
              <a:t> </a:t>
            </a:r>
            <a:r>
              <a:rPr sz="4200" b="1" dirty="0" smtClean="0">
                <a:latin typeface="Bitstream Vera Serif" pitchFamily="18" charset="0"/>
                <a:cs typeface="Times New Roman" pitchFamily="18" charset="0"/>
              </a:rPr>
              <a:t>BUILDING</a:t>
            </a:r>
            <a:endParaRPr sz="4200" b="1" dirty="0">
              <a:latin typeface="Bitstream Vera Serif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606" y="1676400"/>
            <a:ext cx="7619594" cy="40748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350" algn="just">
              <a:buSzPct val="96428"/>
              <a:tabLst>
                <a:tab pos="280670" algn="l"/>
              </a:tabLst>
            </a:pPr>
            <a:r>
              <a:rPr lang="en-US" sz="2400" b="1" spc="-5" dirty="0" smtClean="0">
                <a:latin typeface="Times New Roman"/>
                <a:cs typeface="Times New Roman"/>
              </a:rPr>
              <a:t>1. Basic Forms		</a:t>
            </a:r>
            <a:r>
              <a:rPr lang="en-US" sz="2400" b="1" spc="-10" dirty="0" smtClean="0">
                <a:latin typeface="Times New Roman"/>
                <a:cs typeface="Times New Roman"/>
              </a:rPr>
              <a:t>3. Spatial Forms</a:t>
            </a:r>
            <a:endParaRPr lang="en-US" sz="2400" b="1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r>
              <a:rPr lang="en-US" sz="2400" dirty="0" smtClean="0">
                <a:latin typeface="Times New Roman"/>
                <a:cs typeface="Times New Roman"/>
              </a:rPr>
              <a:t> Doors				 Rooms 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r>
              <a:rPr lang="en-US" sz="2400" dirty="0" smtClean="0">
                <a:latin typeface="Times New Roman"/>
                <a:cs typeface="Times New Roman"/>
              </a:rPr>
              <a:t> Windows			Washrooms      Residential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r>
              <a:rPr lang="en-US" sz="2400" dirty="0" smtClean="0">
                <a:latin typeface="Times New Roman"/>
                <a:cs typeface="Times New Roman"/>
              </a:rPr>
              <a:t> Lintels			Kitchens</a:t>
            </a:r>
            <a:endParaRPr lang="en-US" sz="2400" b="1" spc="-10" dirty="0" smtClean="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0000"/>
              </a:lnSpc>
              <a:buSzPct val="96428"/>
              <a:tabLst>
                <a:tab pos="280670" algn="l"/>
              </a:tabLst>
            </a:pPr>
            <a:r>
              <a:rPr lang="en-US" sz="2400" b="1" spc="-10" dirty="0" smtClean="0">
                <a:latin typeface="Times New Roman"/>
                <a:cs typeface="Times New Roman"/>
              </a:rPr>
              <a:t>2. Structural Forms		</a:t>
            </a:r>
            <a:r>
              <a:rPr lang="en-US" sz="2400" spc="-10" dirty="0" smtClean="0">
                <a:latin typeface="Times New Roman"/>
                <a:cs typeface="Times New Roman"/>
              </a:rPr>
              <a:t>Shops/Offices</a:t>
            </a:r>
            <a:r>
              <a:rPr lang="en-US" sz="2400" b="1" spc="-10" dirty="0" smtClean="0">
                <a:latin typeface="Times New Roman"/>
                <a:cs typeface="Times New Roman"/>
              </a:rPr>
              <a:t>	</a:t>
            </a:r>
          </a:p>
          <a:p>
            <a:pPr marL="12700" marR="6350" algn="just">
              <a:lnSpc>
                <a:spcPct val="100000"/>
              </a:lnSpc>
              <a:buSzPct val="96428"/>
              <a:tabLst>
                <a:tab pos="280670" algn="l"/>
              </a:tabLst>
            </a:pPr>
            <a:r>
              <a:rPr lang="en-US" sz="2400" spc="-10" dirty="0" smtClean="0">
                <a:latin typeface="Times New Roman"/>
                <a:cs typeface="Times New Roman"/>
              </a:rPr>
              <a:t> Walls				 Prayer area         Commercial</a:t>
            </a:r>
          </a:p>
          <a:p>
            <a:pPr marL="12700" marR="6350" algn="just">
              <a:lnSpc>
                <a:spcPct val="100000"/>
              </a:lnSpc>
              <a:buSzPct val="96428"/>
              <a:tabLst>
                <a:tab pos="280670" algn="l"/>
              </a:tabLst>
            </a:pPr>
            <a:r>
              <a:rPr lang="en-US" sz="2400" spc="-10" dirty="0" smtClean="0">
                <a:latin typeface="Times New Roman"/>
                <a:cs typeface="Times New Roman"/>
              </a:rPr>
              <a:t> Roofs				 Washrooms</a:t>
            </a:r>
          </a:p>
          <a:p>
            <a:pPr marL="12700" marR="6350" algn="just">
              <a:lnSpc>
                <a:spcPct val="100000"/>
              </a:lnSpc>
              <a:buSzPct val="96428"/>
              <a:tabLst>
                <a:tab pos="280670" algn="l"/>
              </a:tabLst>
            </a:pPr>
            <a:r>
              <a:rPr lang="en-US" sz="2400" spc="-10" dirty="0" smtClean="0">
                <a:latin typeface="Times New Roman"/>
                <a:cs typeface="Times New Roman"/>
              </a:rPr>
              <a:t> Floors				 Cafeteria</a:t>
            </a:r>
          </a:p>
          <a:p>
            <a:pPr marL="12700" marR="6350" algn="just">
              <a:lnSpc>
                <a:spcPct val="100000"/>
              </a:lnSpc>
              <a:buSzPct val="96428"/>
              <a:tabLst>
                <a:tab pos="280670" algn="l"/>
              </a:tabLst>
            </a:pPr>
            <a:r>
              <a:rPr lang="en-US" sz="2400" spc="-10" dirty="0" smtClean="0">
                <a:latin typeface="Times New Roman"/>
                <a:cs typeface="Times New Roman"/>
              </a:rPr>
              <a:t> Foundations			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0000"/>
              </a:lnSpc>
              <a:buSzPct val="96428"/>
              <a:tabLst>
                <a:tab pos="280670" algn="l"/>
              </a:tabLst>
            </a:pPr>
            <a:endParaRPr lang="en-US" sz="2400" dirty="0" smtClean="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0000"/>
              </a:lnSpc>
              <a:buSzPct val="96428"/>
              <a:tabLst>
                <a:tab pos="280670" algn="l"/>
              </a:tabLst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457200"/>
            <a:ext cx="701040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b="1" spc="-5" dirty="0" smtClean="0">
                <a:latin typeface="Times New Roman"/>
                <a:cs typeface="Times New Roman"/>
              </a:rPr>
              <a:t>  ARCHITECTURAL REPRESENTATION OF FORMS</a:t>
            </a:r>
            <a:endParaRPr lang="en-US" sz="3100" dirty="0" smtClean="0">
              <a:latin typeface="Times New Roman"/>
              <a:cs typeface="Times New Roman"/>
            </a:endParaRPr>
          </a:p>
          <a:p>
            <a:pPr algn="ctr"/>
            <a:endParaRPr lang="en-US" sz="3100" dirty="0"/>
          </a:p>
        </p:txBody>
      </p:sp>
      <p:sp>
        <p:nvSpPr>
          <p:cNvPr id="5" name="Right Brace 4"/>
          <p:cNvSpPr/>
          <p:nvPr/>
        </p:nvSpPr>
        <p:spPr>
          <a:xfrm>
            <a:off x="5943600" y="2133600"/>
            <a:ext cx="304800" cy="990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6248400" y="3124200"/>
            <a:ext cx="228600" cy="1524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0175" y="753618"/>
            <a:ext cx="464502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/>
              <a:t>SUPER</a:t>
            </a:r>
            <a:r>
              <a:rPr b="1" spc="-80" dirty="0"/>
              <a:t> </a:t>
            </a:r>
            <a:r>
              <a:rPr b="1" dirty="0"/>
              <a:t>STRUCTURE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6800" y="1371600"/>
            <a:ext cx="7086600" cy="535082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latin typeface="Times New Roman" pitchFamily="18" charset="0"/>
                <a:cs typeface="Times New Roman" pitchFamily="18" charset="0"/>
              </a:rPr>
              <a:t>Generally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consist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following:</a:t>
            </a:r>
          </a:p>
          <a:p>
            <a:pPr marL="12700" marR="5080" algn="just">
              <a:lnSpc>
                <a:spcPct val="100000"/>
              </a:lnSpc>
              <a:spcBef>
                <a:spcPts val="105"/>
              </a:spcBef>
              <a:buFont typeface="Wingdings" pitchFamily="2" charset="2"/>
              <a:buChar char="q"/>
            </a:pPr>
            <a:r>
              <a:rPr lang="en-US" sz="2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 smtClean="0">
                <a:latin typeface="Times New Roman" pitchFamily="18" charset="0"/>
                <a:cs typeface="Times New Roman" pitchFamily="18" charset="0"/>
              </a:rPr>
              <a:t>Plinth</a:t>
            </a:r>
            <a:endParaRPr lang="en-US" sz="2400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105"/>
              </a:spcBef>
              <a:buFont typeface="Wingdings" pitchFamily="2" charset="2"/>
              <a:buChar char="q"/>
            </a:pP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Floors</a:t>
            </a:r>
            <a:r>
              <a:rPr sz="24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spc="-1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105"/>
              </a:spcBef>
              <a:buFont typeface="Wingdings" pitchFamily="2" charset="2"/>
              <a:buChar char="q"/>
            </a:pPr>
            <a:r>
              <a:rPr lang="en-US" sz="2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Column</a:t>
            </a:r>
          </a:p>
          <a:p>
            <a:pPr marL="12700" marR="5080" algn="just">
              <a:lnSpc>
                <a:spcPct val="100000"/>
              </a:lnSpc>
              <a:spcBef>
                <a:spcPts val="105"/>
              </a:spcBef>
              <a:buFont typeface="Wingdings" pitchFamily="2" charset="2"/>
              <a:buChar char="q"/>
            </a:pPr>
            <a:r>
              <a:rPr lang="en-US" sz="2400" spc="-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0" dirty="0" smtClean="0">
                <a:latin typeface="Times New Roman" pitchFamily="18" charset="0"/>
                <a:cs typeface="Times New Roman" pitchFamily="18" charset="0"/>
              </a:rPr>
              <a:t>Walls</a:t>
            </a:r>
            <a:endParaRPr lang="en-US" sz="2400" spc="-10" dirty="0">
              <a:latin typeface="Times New Roman" pitchFamily="18" charset="0"/>
              <a:cs typeface="Times New Roman" pitchFamily="18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105"/>
              </a:spcBef>
              <a:buFont typeface="Wingdings" pitchFamily="2" charset="2"/>
              <a:buChar char="q"/>
            </a:pPr>
            <a:r>
              <a:rPr lang="en-US" sz="24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smtClean="0">
                <a:latin typeface="Times New Roman" pitchFamily="18" charset="0"/>
                <a:cs typeface="Times New Roman" pitchFamily="18" charset="0"/>
              </a:rPr>
              <a:t>Openings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sz="2400" spc="-15" dirty="0" smtClean="0">
                <a:latin typeface="Times New Roman" pitchFamily="18" charset="0"/>
                <a:cs typeface="Times New Roman" pitchFamily="18" charset="0"/>
              </a:rPr>
              <a:t>Doors/Windows/Ventilators</a:t>
            </a:r>
            <a:r>
              <a:rPr lang="en-US" sz="2400" spc="-15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2700" marR="5080" algn="just">
              <a:lnSpc>
                <a:spcPct val="100000"/>
              </a:lnSpc>
              <a:spcBef>
                <a:spcPts val="105"/>
              </a:spcBef>
              <a:buFont typeface="Wingdings" pitchFamily="2" charset="2"/>
              <a:buChar char="q"/>
            </a:pPr>
            <a:r>
              <a:rPr sz="24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 smtClean="0">
                <a:latin typeface="Times New Roman" pitchFamily="18" charset="0"/>
                <a:cs typeface="Times New Roman" pitchFamily="18" charset="0"/>
              </a:rPr>
              <a:t>Sill</a:t>
            </a:r>
            <a:endParaRPr lang="en-US" sz="2400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105"/>
              </a:spcBef>
              <a:buFont typeface="Wingdings" pitchFamily="2" charset="2"/>
              <a:buChar char="q"/>
            </a:pP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 smtClean="0">
                <a:latin typeface="Times New Roman" pitchFamily="18" charset="0"/>
                <a:cs typeface="Times New Roman" pitchFamily="18" charset="0"/>
              </a:rPr>
              <a:t>Lintel</a:t>
            </a:r>
            <a:endParaRPr lang="en-US" sz="2400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105"/>
              </a:spcBef>
              <a:buFont typeface="Wingdings" pitchFamily="2" charset="2"/>
              <a:buChar char="q"/>
            </a:pP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Arch</a:t>
            </a:r>
          </a:p>
          <a:p>
            <a:pPr marL="12700" marR="5080" algn="just">
              <a:lnSpc>
                <a:spcPct val="100000"/>
              </a:lnSpc>
              <a:spcBef>
                <a:spcPts val="105"/>
              </a:spcBef>
              <a:buFont typeface="Wingdings" pitchFamily="2" charset="2"/>
              <a:buChar char="q"/>
            </a:pPr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 smtClean="0">
                <a:latin typeface="Times New Roman" pitchFamily="18" charset="0"/>
                <a:cs typeface="Times New Roman" pitchFamily="18" charset="0"/>
              </a:rPr>
              <a:t>Beam</a:t>
            </a:r>
            <a:endParaRPr lang="en-US" sz="2400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105"/>
              </a:spcBef>
              <a:buFont typeface="Wingdings" pitchFamily="2" charset="2"/>
              <a:buChar char="q"/>
            </a:pP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 smtClean="0">
                <a:latin typeface="Times New Roman" pitchFamily="18" charset="0"/>
                <a:cs typeface="Times New Roman" pitchFamily="18" charset="0"/>
              </a:rPr>
              <a:t>Roof</a:t>
            </a:r>
            <a:endParaRPr lang="en-US" sz="2400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105"/>
              </a:spcBef>
              <a:buFont typeface="Wingdings" pitchFamily="2" charset="2"/>
              <a:buChar char="q"/>
            </a:pP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 smtClean="0">
                <a:latin typeface="Times New Roman" pitchFamily="18" charset="0"/>
                <a:cs typeface="Times New Roman" pitchFamily="18" charset="0"/>
              </a:rPr>
              <a:t>Parapet</a:t>
            </a:r>
            <a:endParaRPr lang="en-US" sz="2400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105"/>
              </a:spcBef>
              <a:buFont typeface="Wingdings" pitchFamily="2" charset="2"/>
              <a:buChar char="q"/>
            </a:pPr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 smtClean="0">
                <a:latin typeface="Times New Roman" pitchFamily="18" charset="0"/>
                <a:cs typeface="Times New Roman" pitchFamily="18" charset="0"/>
              </a:rPr>
              <a:t>Staircase</a:t>
            </a:r>
            <a:endParaRPr lang="en-US" sz="2400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endParaRPr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457200"/>
            <a:ext cx="5867400" cy="5552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00"/>
              </a:spcBef>
            </a:pPr>
            <a:r>
              <a:rPr lang="en-US" sz="3200" b="1" dirty="0" smtClean="0">
                <a:latin typeface="Times New Roman"/>
                <a:cs typeface="Times New Roman"/>
              </a:rPr>
              <a:t>  PLINTH</a:t>
            </a:r>
            <a:endParaRPr lang="en-US" sz="3200" dirty="0" smtClean="0">
              <a:latin typeface="Times New Roman"/>
              <a:cs typeface="Times New Roman"/>
            </a:endParaRPr>
          </a:p>
          <a:p>
            <a:pPr marL="12700" marR="5080" algn="just">
              <a:buFont typeface="Wingdings" pitchFamily="2" charset="2"/>
              <a:buChar char="q"/>
            </a:pPr>
            <a:r>
              <a:rPr lang="en-US" sz="2400" spc="-5" dirty="0" smtClean="0">
                <a:latin typeface="Times New Roman"/>
                <a:cs typeface="Times New Roman"/>
              </a:rPr>
              <a:t> </a:t>
            </a:r>
            <a:r>
              <a:rPr sz="2400" spc="-5" dirty="0" smtClean="0">
                <a:latin typeface="Times New Roman"/>
                <a:cs typeface="Times New Roman"/>
              </a:rPr>
              <a:t>Plinth </a:t>
            </a:r>
            <a:r>
              <a:rPr sz="2400" dirty="0">
                <a:latin typeface="Times New Roman"/>
                <a:cs typeface="Times New Roman"/>
              </a:rPr>
              <a:t>is a part </a:t>
            </a:r>
            <a:r>
              <a:rPr sz="2400" spc="-5" dirty="0">
                <a:latin typeface="Times New Roman"/>
                <a:cs typeface="Times New Roman"/>
              </a:rPr>
              <a:t>of the super-structure, defined </a:t>
            </a:r>
            <a:r>
              <a:rPr sz="2400" dirty="0">
                <a:latin typeface="Times New Roman"/>
                <a:cs typeface="Times New Roman"/>
              </a:rPr>
              <a:t>as </a:t>
            </a:r>
            <a:r>
              <a:rPr sz="2400" spc="-5" dirty="0">
                <a:latin typeface="Times New Roman"/>
                <a:cs typeface="Times New Roman"/>
              </a:rPr>
              <a:t>the portion of the  </a:t>
            </a:r>
            <a:r>
              <a:rPr sz="2400" dirty="0">
                <a:latin typeface="Times New Roman"/>
                <a:cs typeface="Times New Roman"/>
              </a:rPr>
              <a:t>structure </a:t>
            </a:r>
            <a:r>
              <a:rPr sz="2400" spc="-5" dirty="0">
                <a:latin typeface="Times New Roman"/>
                <a:cs typeface="Times New Roman"/>
              </a:rPr>
              <a:t>between the surface of the surrounding ground and </a:t>
            </a:r>
            <a:r>
              <a:rPr sz="2400" dirty="0">
                <a:latin typeface="Times New Roman"/>
                <a:cs typeface="Times New Roman"/>
              </a:rPr>
              <a:t>surface </a:t>
            </a:r>
            <a:r>
              <a:rPr sz="2400" spc="-20" dirty="0">
                <a:latin typeface="Times New Roman"/>
                <a:cs typeface="Times New Roman"/>
              </a:rPr>
              <a:t>of 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15" dirty="0">
                <a:latin typeface="Times New Roman"/>
                <a:cs typeface="Times New Roman"/>
              </a:rPr>
              <a:t>floor, </a:t>
            </a:r>
            <a:r>
              <a:rPr sz="2400" spc="-5" dirty="0">
                <a:latin typeface="Times New Roman"/>
                <a:cs typeface="Times New Roman"/>
              </a:rPr>
              <a:t>immediately above the </a:t>
            </a:r>
            <a:r>
              <a:rPr sz="2400" spc="-5" dirty="0" smtClean="0">
                <a:latin typeface="Times New Roman"/>
                <a:cs typeface="Times New Roman"/>
              </a:rPr>
              <a:t>ground.</a:t>
            </a:r>
            <a:endParaRPr lang="en-US" sz="2400" spc="-5" dirty="0" smtClean="0">
              <a:latin typeface="Times New Roman"/>
              <a:cs typeface="Times New Roman"/>
            </a:endParaRPr>
          </a:p>
          <a:p>
            <a:pPr marL="12700" marR="5080" algn="just">
              <a:buFont typeface="Wingdings" pitchFamily="2" charset="2"/>
              <a:buChar char="q"/>
            </a:pPr>
            <a:r>
              <a:rPr lang="en-US" sz="2400" spc="-5" dirty="0" smtClean="0">
                <a:latin typeface="Times New Roman"/>
                <a:cs typeface="Times New Roman"/>
              </a:rPr>
              <a:t> </a:t>
            </a:r>
            <a:r>
              <a:rPr sz="2400" spc="-5" dirty="0" smtClean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distance between the  </a:t>
            </a:r>
            <a:r>
              <a:rPr sz="2400" dirty="0">
                <a:latin typeface="Times New Roman"/>
                <a:cs typeface="Times New Roman"/>
              </a:rPr>
              <a:t>surface </a:t>
            </a:r>
            <a:r>
              <a:rPr sz="2400" spc="-5" dirty="0">
                <a:latin typeface="Times New Roman"/>
                <a:cs typeface="Times New Roman"/>
              </a:rPr>
              <a:t>of the surrounding </a:t>
            </a:r>
            <a:r>
              <a:rPr sz="2400" dirty="0">
                <a:latin typeface="Times New Roman"/>
                <a:cs typeface="Times New Roman"/>
              </a:rPr>
              <a:t>ground and surface of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15" dirty="0">
                <a:latin typeface="Times New Roman"/>
                <a:cs typeface="Times New Roman"/>
              </a:rPr>
              <a:t>floor, </a:t>
            </a:r>
            <a:r>
              <a:rPr sz="2400" spc="-5" dirty="0">
                <a:latin typeface="Times New Roman"/>
                <a:cs typeface="Times New Roman"/>
              </a:rPr>
              <a:t>immediately  </a:t>
            </a:r>
            <a:r>
              <a:rPr sz="2400" dirty="0">
                <a:latin typeface="Times New Roman"/>
                <a:cs typeface="Times New Roman"/>
              </a:rPr>
              <a:t>above </a:t>
            </a:r>
            <a:r>
              <a:rPr sz="2400" spc="-5" dirty="0">
                <a:latin typeface="Times New Roman"/>
                <a:cs typeface="Times New Roman"/>
              </a:rPr>
              <a:t>the ground is </a:t>
            </a:r>
            <a:r>
              <a:rPr sz="2400" dirty="0">
                <a:latin typeface="Times New Roman"/>
                <a:cs typeface="Times New Roman"/>
              </a:rPr>
              <a:t>called </a:t>
            </a:r>
            <a:r>
              <a:rPr sz="2400" spc="-5" dirty="0">
                <a:latin typeface="Times New Roman"/>
                <a:cs typeface="Times New Roman"/>
              </a:rPr>
              <a:t>plinth height, which </a:t>
            </a:r>
            <a:r>
              <a:rPr sz="2400" dirty="0">
                <a:latin typeface="Times New Roman"/>
                <a:cs typeface="Times New Roman"/>
              </a:rPr>
              <a:t>should be of </a:t>
            </a:r>
            <a:r>
              <a:rPr sz="2400" spc="-5" dirty="0">
                <a:latin typeface="Times New Roman"/>
                <a:cs typeface="Times New Roman"/>
              </a:rPr>
              <a:t>minimum  </a:t>
            </a:r>
            <a:r>
              <a:rPr sz="2400" dirty="0">
                <a:latin typeface="Times New Roman"/>
                <a:cs typeface="Times New Roman"/>
              </a:rPr>
              <a:t>450 </a:t>
            </a:r>
            <a:r>
              <a:rPr sz="2400" spc="-10" dirty="0">
                <a:latin typeface="Times New Roman"/>
                <a:cs typeface="Times New Roman"/>
              </a:rPr>
              <a:t>mm, </a:t>
            </a:r>
            <a:r>
              <a:rPr sz="2400" dirty="0">
                <a:latin typeface="Times New Roman"/>
                <a:cs typeface="Times New Roman"/>
              </a:rPr>
              <a:t>negotiable </a:t>
            </a:r>
            <a:r>
              <a:rPr sz="2400" spc="-10" dirty="0">
                <a:latin typeface="Times New Roman"/>
                <a:cs typeface="Times New Roman"/>
              </a:rPr>
              <a:t>by </a:t>
            </a:r>
            <a:r>
              <a:rPr sz="2400" spc="-5" dirty="0">
                <a:latin typeface="Times New Roman"/>
                <a:cs typeface="Times New Roman"/>
              </a:rPr>
              <a:t>steps </a:t>
            </a:r>
            <a:r>
              <a:rPr sz="2400" dirty="0">
                <a:latin typeface="Times New Roman"/>
                <a:cs typeface="Times New Roman"/>
              </a:rPr>
              <a:t>or </a:t>
            </a:r>
            <a:r>
              <a:rPr sz="2400" spc="-5" dirty="0">
                <a:latin typeface="Times New Roman"/>
                <a:cs typeface="Times New Roman"/>
              </a:rPr>
              <a:t>ramp. </a:t>
            </a:r>
            <a:endParaRPr lang="en-US" sz="2400" spc="-5" dirty="0" smtClean="0">
              <a:latin typeface="Times New Roman"/>
              <a:cs typeface="Times New Roman"/>
            </a:endParaRPr>
          </a:p>
          <a:p>
            <a:pPr marL="12700" marR="5080" algn="just">
              <a:buFont typeface="Wingdings" pitchFamily="2" charset="2"/>
              <a:buChar char="q"/>
            </a:pPr>
            <a:r>
              <a:rPr lang="en-US" sz="2400" spc="-5" dirty="0" smtClean="0">
                <a:latin typeface="Times New Roman"/>
                <a:cs typeface="Times New Roman"/>
              </a:rPr>
              <a:t> </a:t>
            </a:r>
            <a:r>
              <a:rPr sz="2400" spc="-5" dirty="0" smtClean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level </a:t>
            </a:r>
            <a:r>
              <a:rPr sz="2400" dirty="0">
                <a:latin typeface="Times New Roman"/>
                <a:cs typeface="Times New Roman"/>
              </a:rPr>
              <a:t>of the </a:t>
            </a:r>
            <a:r>
              <a:rPr sz="2400" spc="-5" dirty="0">
                <a:latin typeface="Times New Roman"/>
                <a:cs typeface="Times New Roman"/>
              </a:rPr>
              <a:t>floor is usually  </a:t>
            </a:r>
            <a:r>
              <a:rPr sz="2400" dirty="0">
                <a:latin typeface="Times New Roman"/>
                <a:cs typeface="Times New Roman"/>
              </a:rPr>
              <a:t>known </a:t>
            </a:r>
            <a:r>
              <a:rPr sz="2400" spc="-5" dirty="0">
                <a:latin typeface="Times New Roman"/>
                <a:cs typeface="Times New Roman"/>
              </a:rPr>
              <a:t>as the plinth </a:t>
            </a:r>
            <a:r>
              <a:rPr sz="2400" dirty="0">
                <a:latin typeface="Times New Roman"/>
                <a:cs typeface="Times New Roman"/>
              </a:rPr>
              <a:t>level. The </a:t>
            </a:r>
            <a:r>
              <a:rPr sz="2400" spc="-5" dirty="0">
                <a:latin typeface="Times New Roman"/>
                <a:cs typeface="Times New Roman"/>
              </a:rPr>
              <a:t>built-up covered </a:t>
            </a:r>
            <a:r>
              <a:rPr sz="2400" dirty="0">
                <a:latin typeface="Times New Roman"/>
                <a:cs typeface="Times New Roman"/>
              </a:rPr>
              <a:t>area </a:t>
            </a:r>
            <a:r>
              <a:rPr sz="2400" spc="-5" dirty="0">
                <a:latin typeface="Times New Roman"/>
                <a:cs typeface="Times New Roman"/>
              </a:rPr>
              <a:t>measured </a:t>
            </a:r>
            <a:r>
              <a:rPr sz="2400" dirty="0">
                <a:latin typeface="Times New Roman"/>
                <a:cs typeface="Times New Roman"/>
              </a:rPr>
              <a:t>at </a:t>
            </a:r>
            <a:r>
              <a:rPr sz="2400" spc="-10" dirty="0">
                <a:latin typeface="Times New Roman"/>
                <a:cs typeface="Times New Roman"/>
              </a:rPr>
              <a:t>the  </a:t>
            </a:r>
            <a:r>
              <a:rPr sz="2400" dirty="0">
                <a:latin typeface="Times New Roman"/>
                <a:cs typeface="Times New Roman"/>
              </a:rPr>
              <a:t>floor level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known </a:t>
            </a:r>
            <a:r>
              <a:rPr sz="2400" spc="-5" dirty="0">
                <a:latin typeface="Times New Roman"/>
                <a:cs typeface="Times New Roman"/>
              </a:rPr>
              <a:t>as </a:t>
            </a:r>
            <a:r>
              <a:rPr sz="2400" dirty="0">
                <a:latin typeface="Times New Roman"/>
                <a:cs typeface="Times New Roman"/>
              </a:rPr>
              <a:t>plinth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area.</a:t>
            </a:r>
          </a:p>
        </p:txBody>
      </p:sp>
      <p:sp>
        <p:nvSpPr>
          <p:cNvPr id="4" name="object 3"/>
          <p:cNvSpPr/>
          <p:nvPr/>
        </p:nvSpPr>
        <p:spPr>
          <a:xfrm>
            <a:off x="6629400" y="1981200"/>
            <a:ext cx="2286000" cy="259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62400" y="609600"/>
            <a:ext cx="1623264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100"/>
              </a:spcBef>
            </a:pPr>
            <a:r>
              <a:rPr lang="en-US" b="1" spc="-5" dirty="0" smtClean="0">
                <a:latin typeface="Times New Roman"/>
                <a:cs typeface="Times New Roman"/>
              </a:rPr>
              <a:t>FLOOR</a:t>
            </a:r>
            <a:r>
              <a:rPr lang="en-US" dirty="0" smtClean="0">
                <a:latin typeface="Times New Roman"/>
                <a:cs typeface="Times New Roman"/>
              </a:rPr>
              <a:t/>
            </a:r>
            <a:br>
              <a:rPr lang="en-US" dirty="0" smtClean="0">
                <a:latin typeface="Times New Roman"/>
                <a:cs typeface="Times New Roman"/>
              </a:rPr>
            </a:br>
            <a:endParaRPr lang="en-US" sz="2400" dirty="0"/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990600" y="1219200"/>
            <a:ext cx="7300595" cy="33881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 algn="just">
              <a:spcBef>
                <a:spcPts val="100"/>
              </a:spcBef>
              <a:buFont typeface="Wingdings" pitchFamily="2" charset="2"/>
              <a:buChar char="q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floor is the </a:t>
            </a:r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walking surface </a:t>
            </a:r>
            <a:r>
              <a:rPr lang="en-US" sz="2400" spc="-1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room.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levels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building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often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referred to </a:t>
            </a:r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as floors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although a </a:t>
            </a:r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more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proper </a:t>
            </a:r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term is story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400" spc="-20" dirty="0" smtClean="0">
                <a:latin typeface="Times New Roman" pitchFamily="18" charset="0"/>
                <a:cs typeface="Times New Roman" pitchFamily="18" charset="0"/>
              </a:rPr>
              <a:t>storey.</a:t>
            </a:r>
          </a:p>
          <a:p>
            <a:pPr lvl="0" algn="just">
              <a:spcBef>
                <a:spcPts val="100"/>
              </a:spcBef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just" defTabSz="914400" eaLnBrk="1" fontAlgn="auto" latinLnBrk="0" hangingPunct="1">
              <a:spcBef>
                <a:spcPts val="1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A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floor is a plane area to support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occupants, furniture's, and equipments.</a:t>
            </a:r>
          </a:p>
          <a:p>
            <a:pPr marL="0" marR="0" lvl="0" indent="0" algn="just" defTabSz="914400" eaLnBrk="1" fontAlgn="auto" latinLnBrk="0" hangingPunct="1">
              <a:spcBef>
                <a:spcPts val="1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just" defTabSz="914400" eaLnBrk="1" fontAlgn="auto" latinLnBrk="0" hangingPunct="1">
              <a:spcBef>
                <a:spcPts val="1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n-US" sz="2400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-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Floors  typically consist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of a subfloor </a:t>
            </a:r>
            <a:r>
              <a:rPr kumimoji="0" lang="en-US" sz="2400" b="0" i="0" u="none" strike="noStrike" kern="0" cap="none" spc="-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for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support and a floor covering </a:t>
            </a:r>
            <a:r>
              <a:rPr kumimoji="0" lang="en-US" sz="2400" b="0" i="0" u="none" strike="noStrike" kern="0" cap="none" spc="-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used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to give a  good walking</a:t>
            </a:r>
            <a:r>
              <a:rPr kumimoji="0" lang="en-US" sz="2400" b="0" i="0" u="none" strike="noStrike" kern="0" cap="none" spc="-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surface.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648200" y="1371600"/>
            <a:ext cx="3842004" cy="46177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/>
          <p:cNvSpPr/>
          <p:nvPr/>
        </p:nvSpPr>
        <p:spPr>
          <a:xfrm>
            <a:off x="685800" y="1371600"/>
            <a:ext cx="3733800" cy="4648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86200" y="762000"/>
            <a:ext cx="2514600" cy="492443"/>
          </a:xfrm>
        </p:spPr>
        <p:txBody>
          <a:bodyPr/>
          <a:lstStyle/>
          <a:p>
            <a:r>
              <a:rPr lang="en-US" b="1" dirty="0" smtClean="0"/>
              <a:t>FLOOR</a:t>
            </a:r>
            <a:endParaRPr lang="en-US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025" y="685800"/>
            <a:ext cx="7366000" cy="23333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200" b="1" dirty="0" smtClean="0">
                <a:latin typeface="Times New Roman"/>
                <a:cs typeface="Times New Roman"/>
              </a:rPr>
              <a:t>C</a:t>
            </a:r>
            <a:r>
              <a:rPr lang="en-US" sz="3200" b="1" dirty="0" smtClean="0">
                <a:latin typeface="Times New Roman"/>
                <a:cs typeface="Times New Roman"/>
              </a:rPr>
              <a:t>OLUMN</a:t>
            </a:r>
            <a:endParaRPr sz="3200" b="1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99300"/>
              </a:lnSpc>
              <a:spcBef>
                <a:spcPts val="20"/>
              </a:spcBef>
              <a:buFont typeface="Wingdings" pitchFamily="2" charset="2"/>
              <a:buChar char="q"/>
            </a:pP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sz="2400" dirty="0" smtClean="0">
                <a:latin typeface="Times New Roman"/>
                <a:cs typeface="Times New Roman"/>
              </a:rPr>
              <a:t>A </a:t>
            </a:r>
            <a:r>
              <a:rPr sz="2400" spc="-5" dirty="0">
                <a:latin typeface="Times New Roman"/>
                <a:cs typeface="Times New Roman"/>
              </a:rPr>
              <a:t>column or pillar </a:t>
            </a:r>
            <a:r>
              <a:rPr sz="2400" dirty="0">
                <a:latin typeface="Times New Roman"/>
                <a:cs typeface="Times New Roman"/>
              </a:rPr>
              <a:t>is a </a:t>
            </a:r>
            <a:r>
              <a:rPr sz="2400" spc="-5" dirty="0">
                <a:latin typeface="Times New Roman"/>
                <a:cs typeface="Times New Roman"/>
              </a:rPr>
              <a:t>vertical structural element that takes  </a:t>
            </a:r>
            <a:r>
              <a:rPr sz="2400" dirty="0">
                <a:latin typeface="Times New Roman"/>
                <a:cs typeface="Times New Roman"/>
              </a:rPr>
              <a:t>the load of </a:t>
            </a:r>
            <a:r>
              <a:rPr sz="2400" spc="-5" dirty="0">
                <a:latin typeface="Times New Roman"/>
                <a:cs typeface="Times New Roman"/>
              </a:rPr>
              <a:t>beam </a:t>
            </a:r>
            <a:r>
              <a:rPr sz="2400" dirty="0">
                <a:latin typeface="Times New Roman"/>
                <a:cs typeface="Times New Roman"/>
              </a:rPr>
              <a:t>slab </a:t>
            </a:r>
            <a:r>
              <a:rPr sz="2400" spc="-5" dirty="0">
                <a:latin typeface="Times New Roman"/>
                <a:cs typeface="Times New Roman"/>
              </a:rPr>
              <a:t>etc. </a:t>
            </a:r>
            <a:r>
              <a:rPr sz="2400" dirty="0">
                <a:latin typeface="Times New Roman"/>
                <a:cs typeface="Times New Roman"/>
              </a:rPr>
              <a:t>and transfers the load </a:t>
            </a:r>
            <a:r>
              <a:rPr sz="2400" spc="-5" dirty="0">
                <a:latin typeface="Times New Roman"/>
                <a:cs typeface="Times New Roman"/>
              </a:rPr>
              <a:t>to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earth  independently </a:t>
            </a:r>
            <a:r>
              <a:rPr sz="2400" dirty="0">
                <a:latin typeface="Times New Roman"/>
                <a:cs typeface="Times New Roman"/>
              </a:rPr>
              <a:t>is </a:t>
            </a:r>
            <a:r>
              <a:rPr sz="2400" spc="-5" dirty="0">
                <a:latin typeface="Times New Roman"/>
                <a:cs typeface="Times New Roman"/>
              </a:rPr>
              <a:t>called column. </a:t>
            </a:r>
            <a:endParaRPr lang="en-US" sz="2400" spc="-5" dirty="0" smtClean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99300"/>
              </a:lnSpc>
              <a:spcBef>
                <a:spcPts val="20"/>
              </a:spcBef>
              <a:buFont typeface="Wingdings" pitchFamily="2" charset="2"/>
              <a:buChar char="q"/>
            </a:pPr>
            <a:r>
              <a:rPr lang="en-US" sz="2400" spc="-5" dirty="0" smtClean="0">
                <a:latin typeface="Times New Roman"/>
                <a:cs typeface="Times New Roman"/>
              </a:rPr>
              <a:t> </a:t>
            </a:r>
            <a:r>
              <a:rPr sz="2400" spc="-5" dirty="0" smtClean="0">
                <a:latin typeface="Times New Roman"/>
                <a:cs typeface="Times New Roman"/>
              </a:rPr>
              <a:t>Columns </a:t>
            </a:r>
            <a:r>
              <a:rPr sz="2400" dirty="0">
                <a:latin typeface="Times New Roman"/>
                <a:cs typeface="Times New Roman"/>
              </a:rPr>
              <a:t>are frequently  used to </a:t>
            </a:r>
            <a:r>
              <a:rPr sz="2400" spc="-5" dirty="0">
                <a:latin typeface="Times New Roman"/>
                <a:cs typeface="Times New Roman"/>
              </a:rPr>
              <a:t>support </a:t>
            </a:r>
            <a:r>
              <a:rPr sz="2400" spc="-10" dirty="0">
                <a:latin typeface="Times New Roman"/>
                <a:cs typeface="Times New Roman"/>
              </a:rPr>
              <a:t>beams </a:t>
            </a:r>
            <a:r>
              <a:rPr sz="2400" dirty="0">
                <a:latin typeface="Times New Roman"/>
                <a:cs typeface="Times New Roman"/>
              </a:rPr>
              <a:t>or arches on which the </a:t>
            </a:r>
            <a:r>
              <a:rPr sz="2400" spc="-5" dirty="0">
                <a:latin typeface="Times New Roman"/>
                <a:cs typeface="Times New Roman"/>
              </a:rPr>
              <a:t>upper </a:t>
            </a:r>
            <a:r>
              <a:rPr sz="2400" dirty="0">
                <a:latin typeface="Times New Roman"/>
                <a:cs typeface="Times New Roman"/>
              </a:rPr>
              <a:t>parts of  walls </a:t>
            </a:r>
            <a:r>
              <a:rPr sz="2400" spc="-5" dirty="0">
                <a:latin typeface="Times New Roman"/>
                <a:cs typeface="Times New Roman"/>
              </a:rPr>
              <a:t>or </a:t>
            </a:r>
            <a:r>
              <a:rPr sz="2400" dirty="0">
                <a:latin typeface="Times New Roman"/>
                <a:cs typeface="Times New Roman"/>
              </a:rPr>
              <a:t>ceilings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rest.</a:t>
            </a:r>
          </a:p>
        </p:txBody>
      </p:sp>
      <p:sp>
        <p:nvSpPr>
          <p:cNvPr id="3" name="object 3"/>
          <p:cNvSpPr/>
          <p:nvPr/>
        </p:nvSpPr>
        <p:spPr>
          <a:xfrm>
            <a:off x="940308" y="3361944"/>
            <a:ext cx="1597152" cy="2459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09088" y="3361944"/>
            <a:ext cx="2865119" cy="24597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45835" y="3361944"/>
            <a:ext cx="2813304" cy="24597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3800" y="533400"/>
            <a:ext cx="25908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65" dirty="0" smtClean="0">
                <a:latin typeface="Times New Roman"/>
                <a:cs typeface="Times New Roman"/>
              </a:rPr>
              <a:t>W</a:t>
            </a:r>
            <a:r>
              <a:rPr lang="en-US" b="1" spc="-5" dirty="0" smtClean="0">
                <a:latin typeface="Times New Roman"/>
                <a:cs typeface="Times New Roman"/>
              </a:rPr>
              <a:t>A</a:t>
            </a:r>
            <a:r>
              <a:rPr lang="en-US" b="1" dirty="0" smtClean="0">
                <a:latin typeface="Times New Roman"/>
                <a:cs typeface="Times New Roman"/>
              </a:rPr>
              <a:t>L</a:t>
            </a:r>
            <a:r>
              <a:rPr lang="en-US" b="1" spc="-5" dirty="0" smtClean="0">
                <a:latin typeface="Times New Roman"/>
                <a:cs typeface="Times New Roman"/>
              </a:rPr>
              <a:t>LS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4514" y="1067815"/>
            <a:ext cx="7506334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q"/>
            </a:pPr>
            <a:r>
              <a:rPr lang="en-US" sz="2400" spc="-45" dirty="0" smtClean="0">
                <a:latin typeface="Times New Roman"/>
                <a:cs typeface="Times New Roman"/>
              </a:rPr>
              <a:t> </a:t>
            </a:r>
            <a:r>
              <a:rPr sz="2400" spc="-45" dirty="0" smtClean="0">
                <a:latin typeface="Times New Roman"/>
                <a:cs typeface="Times New Roman"/>
              </a:rPr>
              <a:t>Walls </a:t>
            </a:r>
            <a:r>
              <a:rPr sz="2400" dirty="0">
                <a:latin typeface="Times New Roman"/>
                <a:cs typeface="Times New Roman"/>
              </a:rPr>
              <a:t>are </a:t>
            </a:r>
            <a:r>
              <a:rPr sz="2400" spc="-5" dirty="0">
                <a:latin typeface="Times New Roman"/>
                <a:cs typeface="Times New Roman"/>
              </a:rPr>
              <a:t>the vertical elements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5" dirty="0">
                <a:latin typeface="Times New Roman"/>
                <a:cs typeface="Times New Roman"/>
              </a:rPr>
              <a:t>fundamental </a:t>
            </a:r>
            <a:r>
              <a:rPr sz="2400" dirty="0">
                <a:latin typeface="Times New Roman"/>
                <a:cs typeface="Times New Roman"/>
              </a:rPr>
              <a:t>part of </a:t>
            </a:r>
            <a:r>
              <a:rPr sz="2400" spc="-5" dirty="0">
                <a:latin typeface="Times New Roman"/>
                <a:cs typeface="Times New Roman"/>
              </a:rPr>
              <a:t>the  superstructure </a:t>
            </a:r>
            <a:r>
              <a:rPr sz="2400" dirty="0">
                <a:latin typeface="Times New Roman"/>
                <a:cs typeface="Times New Roman"/>
              </a:rPr>
              <a:t>of a building which </a:t>
            </a:r>
            <a:r>
              <a:rPr sz="2400" spc="-5" dirty="0">
                <a:latin typeface="Times New Roman"/>
                <a:cs typeface="Times New Roman"/>
              </a:rPr>
              <a:t>enclose </a:t>
            </a:r>
            <a:r>
              <a:rPr sz="2400" dirty="0">
                <a:latin typeface="Times New Roman"/>
                <a:cs typeface="Times New Roman"/>
              </a:rPr>
              <a:t>the space </a:t>
            </a:r>
            <a:r>
              <a:rPr sz="2400" spc="-5" dirty="0">
                <a:latin typeface="Times New Roman"/>
                <a:cs typeface="Times New Roman"/>
              </a:rPr>
              <a:t>within  it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5" dirty="0">
                <a:latin typeface="Times New Roman"/>
                <a:cs typeface="Times New Roman"/>
              </a:rPr>
              <a:t>which </a:t>
            </a:r>
            <a:r>
              <a:rPr sz="2400" spc="-10" dirty="0">
                <a:latin typeface="Times New Roman"/>
                <a:cs typeface="Times New Roman"/>
              </a:rPr>
              <a:t>may </a:t>
            </a:r>
            <a:r>
              <a:rPr sz="2400" dirty="0">
                <a:latin typeface="Times New Roman"/>
                <a:cs typeface="Times New Roman"/>
              </a:rPr>
              <a:t>also </a:t>
            </a:r>
            <a:r>
              <a:rPr sz="2400" spc="-5" dirty="0">
                <a:latin typeface="Times New Roman"/>
                <a:cs typeface="Times New Roman"/>
              </a:rPr>
              <a:t>divide that space. </a:t>
            </a:r>
            <a:endParaRPr lang="en-US" sz="2400" spc="-5" dirty="0" smtClean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q"/>
            </a:pP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sz="2400" dirty="0" smtClean="0">
                <a:latin typeface="Times New Roman"/>
                <a:cs typeface="Times New Roman"/>
              </a:rPr>
              <a:t>A </a:t>
            </a:r>
            <a:r>
              <a:rPr sz="2400" dirty="0">
                <a:latin typeface="Times New Roman"/>
                <a:cs typeface="Times New Roman"/>
              </a:rPr>
              <a:t>wall is a </a:t>
            </a:r>
            <a:r>
              <a:rPr sz="2400" spc="-5" dirty="0">
                <a:latin typeface="Times New Roman"/>
                <a:cs typeface="Times New Roman"/>
              </a:rPr>
              <a:t>structure  </a:t>
            </a:r>
            <a:r>
              <a:rPr sz="2400" dirty="0">
                <a:latin typeface="Times New Roman"/>
                <a:cs typeface="Times New Roman"/>
              </a:rPr>
              <a:t>that </a:t>
            </a:r>
            <a:r>
              <a:rPr sz="2400" spc="-5" dirty="0">
                <a:latin typeface="Times New Roman"/>
                <a:cs typeface="Times New Roman"/>
              </a:rPr>
              <a:t>defines </a:t>
            </a:r>
            <a:r>
              <a:rPr sz="2400" dirty="0">
                <a:latin typeface="Times New Roman"/>
                <a:cs typeface="Times New Roman"/>
              </a:rPr>
              <a:t>an area, </a:t>
            </a:r>
            <a:r>
              <a:rPr sz="2400" spc="-5" dirty="0">
                <a:latin typeface="Times New Roman"/>
                <a:cs typeface="Times New Roman"/>
              </a:rPr>
              <a:t>carries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5" dirty="0">
                <a:latin typeface="Times New Roman"/>
                <a:cs typeface="Times New Roman"/>
              </a:rPr>
              <a:t>load, provides shelter and  </a:t>
            </a:r>
            <a:r>
              <a:rPr sz="2400" spc="-20" dirty="0">
                <a:latin typeface="Times New Roman"/>
                <a:cs typeface="Times New Roman"/>
              </a:rPr>
              <a:t>security. </a:t>
            </a:r>
            <a:r>
              <a:rPr sz="2400" dirty="0">
                <a:latin typeface="Times New Roman"/>
                <a:cs typeface="Times New Roman"/>
              </a:rPr>
              <a:t>There </a:t>
            </a:r>
            <a:r>
              <a:rPr sz="2400" spc="-5" dirty="0">
                <a:latin typeface="Times New Roman"/>
                <a:cs typeface="Times New Roman"/>
              </a:rPr>
              <a:t>are many </a:t>
            </a:r>
            <a:r>
              <a:rPr sz="2400" dirty="0">
                <a:latin typeface="Times New Roman"/>
                <a:cs typeface="Times New Roman"/>
              </a:rPr>
              <a:t>kinds of walls: </a:t>
            </a:r>
            <a:r>
              <a:rPr sz="2400" spc="-5" dirty="0">
                <a:latin typeface="Times New Roman"/>
                <a:cs typeface="Times New Roman"/>
              </a:rPr>
              <a:t>External walls,  </a:t>
            </a:r>
            <a:r>
              <a:rPr sz="2400" dirty="0">
                <a:latin typeface="Times New Roman"/>
                <a:cs typeface="Times New Roman"/>
              </a:rPr>
              <a:t>Internal </a:t>
            </a:r>
            <a:r>
              <a:rPr sz="2400" spc="-5" dirty="0">
                <a:latin typeface="Times New Roman"/>
                <a:cs typeface="Times New Roman"/>
              </a:rPr>
              <a:t>walls, partition walls Defensive walls </a:t>
            </a:r>
            <a:r>
              <a:rPr sz="2400" spc="-10" dirty="0">
                <a:latin typeface="Times New Roman"/>
                <a:cs typeface="Times New Roman"/>
              </a:rPr>
              <a:t>in  </a:t>
            </a:r>
            <a:r>
              <a:rPr sz="2400" spc="-5" dirty="0">
                <a:latin typeface="Times New Roman"/>
                <a:cs typeface="Times New Roman"/>
              </a:rPr>
              <a:t>fortification, </a:t>
            </a:r>
            <a:r>
              <a:rPr sz="2400" spc="-5" dirty="0" smtClean="0">
                <a:latin typeface="Times New Roman"/>
                <a:cs typeface="Times New Roman"/>
              </a:rPr>
              <a:t>Retaining </a:t>
            </a:r>
            <a:r>
              <a:rPr sz="2400" dirty="0">
                <a:latin typeface="Times New Roman"/>
                <a:cs typeface="Times New Roman"/>
              </a:rPr>
              <a:t>walls, </a:t>
            </a:r>
            <a:r>
              <a:rPr sz="2400" spc="-5" dirty="0">
                <a:latin typeface="Times New Roman"/>
                <a:cs typeface="Times New Roman"/>
              </a:rPr>
              <a:t>Boundary walls, </a:t>
            </a:r>
            <a:r>
              <a:rPr sz="2400" dirty="0">
                <a:latin typeface="Times New Roman"/>
                <a:cs typeface="Times New Roman"/>
              </a:rPr>
              <a:t>Load </a:t>
            </a:r>
            <a:r>
              <a:rPr sz="2400" spc="-5" dirty="0">
                <a:latin typeface="Times New Roman"/>
                <a:cs typeface="Times New Roman"/>
              </a:rPr>
              <a:t>bearing  </a:t>
            </a:r>
            <a:r>
              <a:rPr sz="2400" dirty="0">
                <a:latin typeface="Times New Roman"/>
                <a:cs typeface="Times New Roman"/>
              </a:rPr>
              <a:t>walls, Non load bearing walls, Curtain </a:t>
            </a:r>
            <a:r>
              <a:rPr sz="2400" spc="-5" dirty="0">
                <a:latin typeface="Times New Roman"/>
                <a:cs typeface="Times New Roman"/>
              </a:rPr>
              <a:t>walls</a:t>
            </a:r>
            <a:r>
              <a:rPr sz="2400" spc="50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etc.</a:t>
            </a:r>
          </a:p>
        </p:txBody>
      </p:sp>
      <p:sp>
        <p:nvSpPr>
          <p:cNvPr id="4" name="object 4"/>
          <p:cNvSpPr/>
          <p:nvPr/>
        </p:nvSpPr>
        <p:spPr>
          <a:xfrm>
            <a:off x="894588" y="4099559"/>
            <a:ext cx="7418832" cy="1920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3800" y="609600"/>
            <a:ext cx="238252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dirty="0" smtClean="0">
                <a:latin typeface="Times New Roman"/>
                <a:cs typeface="Times New Roman"/>
              </a:rPr>
              <a:t>OPENINGS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5578" y="1143000"/>
            <a:ext cx="7462622" cy="53520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q"/>
            </a:pPr>
            <a:r>
              <a:rPr lang="en-US" sz="2400" spc="-5" dirty="0" smtClean="0">
                <a:latin typeface="Times New Roman"/>
                <a:cs typeface="Times New Roman"/>
              </a:rPr>
              <a:t> An opening is a 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gap, hole, breach, </a:t>
            </a:r>
            <a:r>
              <a:rPr sz="2400" dirty="0">
                <a:latin typeface="Times New Roman"/>
                <a:cs typeface="Times New Roman"/>
              </a:rPr>
              <a:t>or aperture in the  wall of a building for ingress and </a:t>
            </a:r>
            <a:r>
              <a:rPr sz="2400" spc="-5" dirty="0">
                <a:latin typeface="Times New Roman"/>
                <a:cs typeface="Times New Roman"/>
              </a:rPr>
              <a:t>egress </a:t>
            </a:r>
            <a:r>
              <a:rPr sz="2400" dirty="0">
                <a:latin typeface="Times New Roman"/>
                <a:cs typeface="Times New Roman"/>
              </a:rPr>
              <a:t>and for </a:t>
            </a:r>
            <a:r>
              <a:rPr sz="2400" spc="-5" dirty="0">
                <a:latin typeface="Times New Roman"/>
                <a:cs typeface="Times New Roman"/>
              </a:rPr>
              <a:t>admission </a:t>
            </a:r>
            <a:r>
              <a:rPr sz="2400" dirty="0">
                <a:latin typeface="Times New Roman"/>
                <a:cs typeface="Times New Roman"/>
              </a:rPr>
              <a:t>of light and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air.</a:t>
            </a:r>
            <a:endParaRPr sz="2400" dirty="0">
              <a:latin typeface="Times New Roman"/>
              <a:cs typeface="Times New Roman"/>
            </a:endParaRPr>
          </a:p>
          <a:p>
            <a:pPr marL="102870" algn="just">
              <a:lnSpc>
                <a:spcPct val="100000"/>
              </a:lnSpc>
              <a:spcBef>
                <a:spcPts val="919"/>
              </a:spcBef>
            </a:pPr>
            <a:r>
              <a:rPr sz="2400" b="1" spc="-30" dirty="0">
                <a:latin typeface="Times New Roman"/>
                <a:cs typeface="Times New Roman"/>
              </a:rPr>
              <a:t>Types </a:t>
            </a:r>
            <a:r>
              <a:rPr sz="2400" b="1" dirty="0">
                <a:latin typeface="Times New Roman"/>
                <a:cs typeface="Times New Roman"/>
              </a:rPr>
              <a:t>of </a:t>
            </a:r>
            <a:r>
              <a:rPr sz="2400" b="1" spc="-5" dirty="0">
                <a:latin typeface="Times New Roman"/>
                <a:cs typeface="Times New Roman"/>
              </a:rPr>
              <a:t>Openings in</a:t>
            </a:r>
            <a:r>
              <a:rPr sz="2400" b="1" spc="50" dirty="0">
                <a:latin typeface="Times New Roman"/>
                <a:cs typeface="Times New Roman"/>
              </a:rPr>
              <a:t> </a:t>
            </a:r>
            <a:r>
              <a:rPr sz="2400" b="1" spc="-5" dirty="0" smtClean="0">
                <a:latin typeface="Times New Roman"/>
                <a:cs typeface="Times New Roman"/>
              </a:rPr>
              <a:t>Buildings</a:t>
            </a:r>
            <a:endParaRPr lang="en-US" sz="2400" b="1" spc="-5" dirty="0" smtClean="0">
              <a:latin typeface="Times New Roman"/>
              <a:cs typeface="Times New Roman"/>
            </a:endParaRPr>
          </a:p>
          <a:p>
            <a:pPr marL="102870" algn="just">
              <a:lnSpc>
                <a:spcPct val="100000"/>
              </a:lnSpc>
              <a:spcBef>
                <a:spcPts val="919"/>
              </a:spcBef>
            </a:pPr>
            <a:r>
              <a:rPr lang="en-US" sz="2400" b="1" spc="-5" dirty="0" smtClean="0">
                <a:latin typeface="Times New Roman"/>
                <a:cs typeface="Times New Roman"/>
              </a:rPr>
              <a:t>1. Doors </a:t>
            </a:r>
            <a:r>
              <a:rPr lang="en-US" sz="2400" spc="-5" dirty="0" smtClean="0">
                <a:latin typeface="Times New Roman"/>
                <a:cs typeface="Times New Roman"/>
              </a:rPr>
              <a:t>– An </a:t>
            </a:r>
            <a:r>
              <a:rPr lang="en-US" sz="2400" spc="-5" dirty="0" err="1" smtClean="0">
                <a:latin typeface="Times New Roman"/>
                <a:cs typeface="Times New Roman"/>
              </a:rPr>
              <a:t>openable</a:t>
            </a:r>
            <a:r>
              <a:rPr lang="en-US" sz="2400" spc="-5" dirty="0" smtClean="0">
                <a:latin typeface="Times New Roman"/>
                <a:cs typeface="Times New Roman"/>
              </a:rPr>
              <a:t> barrier secured in an opening left in a wall for the purpose of ingress and egress to/ from the structure. It basically consists of two parts, namely, frame and shutter. </a:t>
            </a:r>
          </a:p>
          <a:p>
            <a:pPr marL="102870" algn="just">
              <a:lnSpc>
                <a:spcPct val="100000"/>
              </a:lnSpc>
              <a:spcBef>
                <a:spcPts val="919"/>
              </a:spcBef>
            </a:pPr>
            <a:r>
              <a:rPr lang="en-US" sz="2400" b="1" spc="-5" dirty="0" smtClean="0">
                <a:latin typeface="Times New Roman"/>
                <a:cs typeface="Times New Roman"/>
              </a:rPr>
              <a:t>2. Windows</a:t>
            </a:r>
            <a:r>
              <a:rPr lang="en-US" sz="2400" spc="-5" dirty="0" smtClean="0">
                <a:latin typeface="Times New Roman"/>
                <a:cs typeface="Times New Roman"/>
              </a:rPr>
              <a:t> – An opening especially in the wall of a building for admission of light and air. </a:t>
            </a:r>
          </a:p>
          <a:p>
            <a:pPr marL="102870" algn="just">
              <a:lnSpc>
                <a:spcPct val="100000"/>
              </a:lnSpc>
              <a:spcBef>
                <a:spcPts val="919"/>
              </a:spcBef>
            </a:pPr>
            <a:r>
              <a:rPr lang="en-US" sz="2400" b="1" spc="-5" dirty="0" smtClean="0">
                <a:latin typeface="Times New Roman"/>
                <a:cs typeface="Times New Roman"/>
              </a:rPr>
              <a:t>3. Ventilators </a:t>
            </a:r>
            <a:r>
              <a:rPr lang="en-US" sz="2400" spc="-5" dirty="0" smtClean="0">
                <a:latin typeface="Times New Roman"/>
                <a:cs typeface="Times New Roman"/>
              </a:rPr>
              <a:t>– An opening or aperture smaller than window, in the wall and above lintel level for ventilating a room or other space.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1400" y="609600"/>
            <a:ext cx="238252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dirty="0" smtClean="0">
                <a:latin typeface="Times New Roman"/>
                <a:cs typeface="Times New Roman"/>
              </a:rPr>
              <a:t>OPENINGS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0" y="3733800"/>
            <a:ext cx="2895600" cy="198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19200" y="1524000"/>
            <a:ext cx="2895600" cy="381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0" y="1219200"/>
            <a:ext cx="2819400" cy="2057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2133600" y="54102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Door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32766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Ventilator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57912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Window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66800" y="1143000"/>
            <a:ext cx="7162800" cy="60151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Sill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400" dirty="0" smtClean="0"/>
              <a:t>The bottom of a door or window. This piece of framing that will rest on the bottom of the masonry or rough opening.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12700" marR="5080" algn="just">
              <a:lnSpc>
                <a:spcPct val="100200"/>
              </a:lnSpc>
              <a:spcBef>
                <a:spcPts val="935"/>
              </a:spcBef>
            </a:pPr>
            <a:r>
              <a:rPr sz="2400" b="1" spc="-5" dirty="0" smtClean="0">
                <a:latin typeface="Times New Roman" pitchFamily="18" charset="0"/>
                <a:cs typeface="Times New Roman" pitchFamily="18" charset="0"/>
              </a:rPr>
              <a:t>Lintel</a:t>
            </a:r>
            <a:r>
              <a:rPr lang="en-US" sz="2400" b="1" spc="-5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sz="2400" b="1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structural horizontal block 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that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spans the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space or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opening  between two vertical supports and  serves to carry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weight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the wall </a:t>
            </a:r>
            <a:r>
              <a:rPr sz="2400" dirty="0" smtClean="0">
                <a:latin typeface="Times New Roman" pitchFamily="18" charset="0"/>
                <a:cs typeface="Times New Roman" pitchFamily="18" charset="0"/>
              </a:rPr>
              <a:t>above </a:t>
            </a:r>
            <a:r>
              <a:rPr sz="2400" spc="-5" dirty="0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horizontal supporting  </a:t>
            </a:r>
            <a:r>
              <a:rPr lang="en-US" sz="2400" spc="-15" dirty="0" smtClean="0">
                <a:latin typeface="Times New Roman" pitchFamily="18" charset="0"/>
                <a:cs typeface="Times New Roman" pitchFamily="18" charset="0"/>
              </a:rPr>
              <a:t>member, </a:t>
            </a:r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installed above an opening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such </a:t>
            </a:r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window or a</a:t>
            </a:r>
            <a:r>
              <a:rPr lang="en-US" sz="2400" spc="-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20" dirty="0" smtClean="0">
                <a:latin typeface="Times New Roman" pitchFamily="18" charset="0"/>
                <a:cs typeface="Times New Roman" pitchFamily="18" charset="0"/>
              </a:rPr>
              <a:t>door.</a:t>
            </a:r>
          </a:p>
          <a:p>
            <a:pPr marL="12700" marR="5080">
              <a:lnSpc>
                <a:spcPct val="100200"/>
              </a:lnSpc>
              <a:spcBef>
                <a:spcPts val="935"/>
              </a:spcBef>
            </a:pPr>
            <a:r>
              <a:rPr lang="en-US" sz="2400" b="1" spc="-20" dirty="0" smtClean="0">
                <a:latin typeface="Times New Roman" pitchFamily="18" charset="0"/>
                <a:cs typeface="Times New Roman" pitchFamily="18" charset="0"/>
              </a:rPr>
              <a:t>Arch</a:t>
            </a:r>
            <a:r>
              <a:rPr lang="en-US" sz="2400" spc="-2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 arch is normally a curved member comprising of wedge shaped building blocks holding each other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with mutual pressure.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spc="-2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5080" algn="just">
              <a:lnSpc>
                <a:spcPct val="100200"/>
              </a:lnSpc>
              <a:spcBef>
                <a:spcPts val="935"/>
              </a:spcBef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5080" algn="just">
              <a:lnSpc>
                <a:spcPct val="100200"/>
              </a:lnSpc>
              <a:spcBef>
                <a:spcPts val="935"/>
              </a:spcBef>
            </a:pP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7400" y="551179"/>
            <a:ext cx="51816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5" dirty="0">
                <a:latin typeface="Times New Roman" pitchFamily="18" charset="0"/>
                <a:cs typeface="Times New Roman" pitchFamily="18" charset="0"/>
              </a:rPr>
              <a:t>WHAT </a:t>
            </a:r>
            <a:r>
              <a:rPr b="1" spc="-5" dirty="0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b="1" spc="-5" dirty="0" smtClean="0">
                <a:latin typeface="Times New Roman" pitchFamily="18" charset="0"/>
                <a:cs typeface="Times New Roman" pitchFamily="18" charset="0"/>
              </a:rPr>
              <a:t> A</a:t>
            </a:r>
            <a:r>
              <a:rPr b="1" spc="-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5" dirty="0" smtClean="0">
                <a:latin typeface="Times New Roman" pitchFamily="18" charset="0"/>
                <a:cs typeface="Times New Roman" pitchFamily="18" charset="0"/>
              </a:rPr>
              <a:t>BUILDING</a:t>
            </a:r>
            <a:r>
              <a:rPr lang="en-US" b="1" spc="-5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1057" y="1099515"/>
            <a:ext cx="31242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931544" algn="l"/>
                <a:tab pos="1853564" algn="l"/>
                <a:tab pos="2460625" algn="l"/>
              </a:tabLst>
            </a:pPr>
            <a:r>
              <a:rPr sz="2700" dirty="0">
                <a:latin typeface="Times New Roman"/>
                <a:cs typeface="Times New Roman"/>
              </a:rPr>
              <a:t>Any	</a:t>
            </a:r>
            <a:r>
              <a:rPr sz="2700" spc="-5" dirty="0">
                <a:latin typeface="Times New Roman"/>
                <a:cs typeface="Times New Roman"/>
              </a:rPr>
              <a:t>structure	for  whatso</a:t>
            </a:r>
            <a:r>
              <a:rPr sz="2700" dirty="0">
                <a:latin typeface="Times New Roman"/>
                <a:cs typeface="Times New Roman"/>
              </a:rPr>
              <a:t>e</a:t>
            </a:r>
            <a:r>
              <a:rPr sz="2700" spc="-5" dirty="0">
                <a:latin typeface="Times New Roman"/>
                <a:cs typeface="Times New Roman"/>
              </a:rPr>
              <a:t>ver</a:t>
            </a:r>
            <a:r>
              <a:rPr sz="2700" dirty="0">
                <a:latin typeface="Times New Roman"/>
                <a:cs typeface="Times New Roman"/>
              </a:rPr>
              <a:t>	</a:t>
            </a:r>
            <a:r>
              <a:rPr sz="2700" spc="-15" dirty="0">
                <a:latin typeface="Times New Roman"/>
                <a:cs typeface="Times New Roman"/>
              </a:rPr>
              <a:t>m</a:t>
            </a:r>
            <a:r>
              <a:rPr sz="2700" dirty="0">
                <a:latin typeface="Times New Roman"/>
                <a:cs typeface="Times New Roman"/>
              </a:rPr>
              <a:t>ate</a:t>
            </a:r>
            <a:r>
              <a:rPr sz="2700" spc="5" dirty="0">
                <a:latin typeface="Times New Roman"/>
                <a:cs typeface="Times New Roman"/>
              </a:rPr>
              <a:t>r</a:t>
            </a:r>
            <a:r>
              <a:rPr sz="2700" dirty="0">
                <a:latin typeface="Times New Roman"/>
                <a:cs typeface="Times New Roman"/>
              </a:rPr>
              <a:t>ia</a:t>
            </a:r>
            <a:r>
              <a:rPr sz="2700" spc="5" dirty="0">
                <a:latin typeface="Times New Roman"/>
                <a:cs typeface="Times New Roman"/>
              </a:rPr>
              <a:t>l</a:t>
            </a:r>
            <a:r>
              <a:rPr sz="2700" spc="-5" dirty="0">
                <a:latin typeface="Times New Roman"/>
                <a:cs typeface="Times New Roman"/>
              </a:rPr>
              <a:t>s</a:t>
            </a:r>
            <a:endParaRPr sz="27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66209" y="1099515"/>
            <a:ext cx="444055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6535" marR="5080" indent="-204470">
              <a:lnSpc>
                <a:spcPct val="100000"/>
              </a:lnSpc>
              <a:spcBef>
                <a:spcPts val="100"/>
              </a:spcBef>
              <a:tabLst>
                <a:tab pos="1903730" algn="l"/>
                <a:tab pos="2077720" algn="l"/>
                <a:tab pos="2850515" algn="l"/>
                <a:tab pos="3318510" algn="l"/>
                <a:tab pos="3893185" algn="l"/>
                <a:tab pos="4139565" algn="l"/>
              </a:tabLst>
            </a:pPr>
            <a:r>
              <a:rPr sz="2700" dirty="0">
                <a:latin typeface="Times New Roman"/>
                <a:cs typeface="Times New Roman"/>
              </a:rPr>
              <a:t>whats</a:t>
            </a:r>
            <a:r>
              <a:rPr sz="2700" spc="5" dirty="0">
                <a:latin typeface="Times New Roman"/>
                <a:cs typeface="Times New Roman"/>
              </a:rPr>
              <a:t>o</a:t>
            </a:r>
            <a:r>
              <a:rPr sz="2700" spc="-15" dirty="0">
                <a:latin typeface="Times New Roman"/>
                <a:cs typeface="Times New Roman"/>
              </a:rPr>
              <a:t>e</a:t>
            </a:r>
            <a:r>
              <a:rPr sz="2700" dirty="0">
                <a:latin typeface="Times New Roman"/>
                <a:cs typeface="Times New Roman"/>
              </a:rPr>
              <a:t>ver	p</a:t>
            </a:r>
            <a:r>
              <a:rPr sz="2700" spc="5" dirty="0">
                <a:latin typeface="Times New Roman"/>
                <a:cs typeface="Times New Roman"/>
              </a:rPr>
              <a:t>u</a:t>
            </a:r>
            <a:r>
              <a:rPr sz="2700" spc="-15" dirty="0">
                <a:latin typeface="Times New Roman"/>
                <a:cs typeface="Times New Roman"/>
              </a:rPr>
              <a:t>r</a:t>
            </a:r>
            <a:r>
              <a:rPr sz="2700" dirty="0">
                <a:latin typeface="Times New Roman"/>
                <a:cs typeface="Times New Roman"/>
              </a:rPr>
              <a:t>pose	and		of  </a:t>
            </a:r>
            <a:r>
              <a:rPr sz="2700" spc="-5" dirty="0">
                <a:latin typeface="Times New Roman"/>
                <a:cs typeface="Times New Roman"/>
              </a:rPr>
              <a:t>cons</a:t>
            </a:r>
            <a:r>
              <a:rPr sz="2700" spc="5" dirty="0">
                <a:latin typeface="Times New Roman"/>
                <a:cs typeface="Times New Roman"/>
              </a:rPr>
              <a:t>t</a:t>
            </a:r>
            <a:r>
              <a:rPr sz="2700" spc="-20" dirty="0">
                <a:latin typeface="Times New Roman"/>
                <a:cs typeface="Times New Roman"/>
              </a:rPr>
              <a:t>r</a:t>
            </a:r>
            <a:r>
              <a:rPr sz="2700" spc="-5" dirty="0">
                <a:latin typeface="Times New Roman"/>
                <a:cs typeface="Times New Roman"/>
              </a:rPr>
              <a:t>ucted		and	ev</a:t>
            </a:r>
            <a:r>
              <a:rPr sz="2700" dirty="0">
                <a:latin typeface="Times New Roman"/>
                <a:cs typeface="Times New Roman"/>
              </a:rPr>
              <a:t>e</a:t>
            </a:r>
            <a:r>
              <a:rPr sz="2700" spc="-5" dirty="0">
                <a:latin typeface="Times New Roman"/>
                <a:cs typeface="Times New Roman"/>
              </a:rPr>
              <a:t>ry	part</a:t>
            </a:r>
            <a:endParaRPr sz="27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1057" y="1923034"/>
            <a:ext cx="761301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17600" algn="l"/>
                <a:tab pos="2357120" algn="l"/>
                <a:tab pos="3119120" algn="l"/>
                <a:tab pos="3539490" algn="l"/>
                <a:tab pos="4606290" algn="l"/>
                <a:tab pos="6112510" algn="l"/>
                <a:tab pos="6532880" algn="l"/>
                <a:tab pos="7106284" algn="l"/>
              </a:tabLst>
            </a:pPr>
            <a:r>
              <a:rPr sz="2700" dirty="0">
                <a:latin typeface="Times New Roman"/>
                <a:cs typeface="Times New Roman"/>
              </a:rPr>
              <a:t>t</a:t>
            </a:r>
            <a:r>
              <a:rPr sz="2700" spc="5" dirty="0">
                <a:latin typeface="Times New Roman"/>
                <a:cs typeface="Times New Roman"/>
              </a:rPr>
              <a:t>h</a:t>
            </a:r>
            <a:r>
              <a:rPr sz="2700" dirty="0">
                <a:latin typeface="Times New Roman"/>
                <a:cs typeface="Times New Roman"/>
              </a:rPr>
              <a:t>er</a:t>
            </a:r>
            <a:r>
              <a:rPr sz="2700" spc="-10" dirty="0">
                <a:latin typeface="Times New Roman"/>
                <a:cs typeface="Times New Roman"/>
              </a:rPr>
              <a:t>e</a:t>
            </a:r>
            <a:r>
              <a:rPr sz="2700" dirty="0">
                <a:latin typeface="Times New Roman"/>
                <a:cs typeface="Times New Roman"/>
              </a:rPr>
              <a:t>of	whet</a:t>
            </a:r>
            <a:r>
              <a:rPr sz="2700" spc="10" dirty="0">
                <a:latin typeface="Times New Roman"/>
                <a:cs typeface="Times New Roman"/>
              </a:rPr>
              <a:t>h</a:t>
            </a:r>
            <a:r>
              <a:rPr sz="2700" dirty="0">
                <a:latin typeface="Times New Roman"/>
                <a:cs typeface="Times New Roman"/>
              </a:rPr>
              <a:t>er	</a:t>
            </a:r>
            <a:r>
              <a:rPr sz="2700" spc="-5" dirty="0">
                <a:latin typeface="Times New Roman"/>
                <a:cs typeface="Times New Roman"/>
              </a:rPr>
              <a:t>u</a:t>
            </a:r>
            <a:r>
              <a:rPr sz="2700" dirty="0">
                <a:latin typeface="Times New Roman"/>
                <a:cs typeface="Times New Roman"/>
              </a:rPr>
              <a:t>s</a:t>
            </a:r>
            <a:r>
              <a:rPr sz="2700" spc="-15" dirty="0">
                <a:latin typeface="Times New Roman"/>
                <a:cs typeface="Times New Roman"/>
              </a:rPr>
              <a:t>e</a:t>
            </a:r>
            <a:r>
              <a:rPr sz="2700" dirty="0">
                <a:latin typeface="Times New Roman"/>
                <a:cs typeface="Times New Roman"/>
              </a:rPr>
              <a:t>d	</a:t>
            </a:r>
            <a:r>
              <a:rPr sz="2700" spc="-5" dirty="0">
                <a:latin typeface="Times New Roman"/>
                <a:cs typeface="Times New Roman"/>
              </a:rPr>
              <a:t>as</a:t>
            </a:r>
            <a:r>
              <a:rPr sz="2700" dirty="0">
                <a:latin typeface="Times New Roman"/>
                <a:cs typeface="Times New Roman"/>
              </a:rPr>
              <a:t>	hu</a:t>
            </a:r>
            <a:r>
              <a:rPr sz="2700" spc="-15" dirty="0">
                <a:latin typeface="Times New Roman"/>
                <a:cs typeface="Times New Roman"/>
              </a:rPr>
              <a:t>m</a:t>
            </a:r>
            <a:r>
              <a:rPr sz="2700" dirty="0">
                <a:latin typeface="Times New Roman"/>
                <a:cs typeface="Times New Roman"/>
              </a:rPr>
              <a:t>an	habi</a:t>
            </a:r>
            <a:r>
              <a:rPr sz="2700" spc="5" dirty="0">
                <a:latin typeface="Times New Roman"/>
                <a:cs typeface="Times New Roman"/>
              </a:rPr>
              <a:t>t</a:t>
            </a:r>
            <a:r>
              <a:rPr sz="2700" spc="-15" dirty="0">
                <a:latin typeface="Times New Roman"/>
                <a:cs typeface="Times New Roman"/>
              </a:rPr>
              <a:t>a</a:t>
            </a:r>
            <a:r>
              <a:rPr sz="2700" dirty="0">
                <a:latin typeface="Times New Roman"/>
                <a:cs typeface="Times New Roman"/>
              </a:rPr>
              <a:t>tion	</a:t>
            </a:r>
            <a:r>
              <a:rPr sz="2700" spc="5" dirty="0">
                <a:latin typeface="Times New Roman"/>
                <a:cs typeface="Times New Roman"/>
              </a:rPr>
              <a:t>o</a:t>
            </a:r>
            <a:r>
              <a:rPr sz="2700" dirty="0">
                <a:latin typeface="Times New Roman"/>
                <a:cs typeface="Times New Roman"/>
              </a:rPr>
              <a:t>r	not	</a:t>
            </a:r>
            <a:r>
              <a:rPr sz="2700" spc="-15" dirty="0">
                <a:latin typeface="Times New Roman"/>
                <a:cs typeface="Times New Roman"/>
              </a:rPr>
              <a:t>a</a:t>
            </a:r>
            <a:r>
              <a:rPr sz="2700" dirty="0">
                <a:latin typeface="Times New Roman"/>
                <a:cs typeface="Times New Roman"/>
              </a:rPr>
              <a:t>nd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91057" y="2334514"/>
            <a:ext cx="142684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700" spc="-5" dirty="0">
                <a:latin typeface="Times New Roman"/>
                <a:cs typeface="Times New Roman"/>
              </a:rPr>
              <a:t>includes  </a:t>
            </a:r>
            <a:r>
              <a:rPr sz="2700" dirty="0">
                <a:latin typeface="Times New Roman"/>
                <a:cs typeface="Times New Roman"/>
              </a:rPr>
              <a:t>ch</a:t>
            </a:r>
            <a:r>
              <a:rPr sz="2700" spc="5" dirty="0">
                <a:latin typeface="Times New Roman"/>
                <a:cs typeface="Times New Roman"/>
              </a:rPr>
              <a:t>i</a:t>
            </a:r>
            <a:r>
              <a:rPr sz="2700" spc="-15" dirty="0">
                <a:latin typeface="Times New Roman"/>
                <a:cs typeface="Times New Roman"/>
              </a:rPr>
              <a:t>m</a:t>
            </a:r>
            <a:r>
              <a:rPr sz="2700" dirty="0">
                <a:latin typeface="Times New Roman"/>
                <a:cs typeface="Times New Roman"/>
              </a:rPr>
              <a:t>ney</a:t>
            </a:r>
            <a:r>
              <a:rPr sz="2700" spc="5" dirty="0">
                <a:latin typeface="Times New Roman"/>
                <a:cs typeface="Times New Roman"/>
              </a:rPr>
              <a:t>s</a:t>
            </a:r>
            <a:r>
              <a:rPr sz="2700" dirty="0">
                <a:latin typeface="Times New Roman"/>
                <a:cs typeface="Times New Roman"/>
              </a:rPr>
              <a:t>,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36089" y="2334514"/>
            <a:ext cx="51968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0" marR="5080" indent="-222885">
              <a:lnSpc>
                <a:spcPct val="100000"/>
              </a:lnSpc>
              <a:spcBef>
                <a:spcPts val="100"/>
              </a:spcBef>
              <a:tabLst>
                <a:tab pos="1818639" algn="l"/>
                <a:tab pos="1882775" algn="l"/>
                <a:tab pos="2581910" algn="l"/>
                <a:tab pos="3068320" algn="l"/>
                <a:tab pos="3993515" algn="l"/>
                <a:tab pos="4179570" algn="l"/>
              </a:tabLst>
            </a:pPr>
            <a:r>
              <a:rPr sz="2700" spc="-5" dirty="0">
                <a:latin typeface="Times New Roman"/>
                <a:cs typeface="Times New Roman"/>
              </a:rPr>
              <a:t>foundation,		</a:t>
            </a:r>
            <a:r>
              <a:rPr sz="2700" dirty="0">
                <a:latin typeface="Times New Roman"/>
                <a:cs typeface="Times New Roman"/>
              </a:rPr>
              <a:t>plinth,	walls,		</a:t>
            </a:r>
            <a:r>
              <a:rPr sz="2700" spc="-5" dirty="0">
                <a:latin typeface="Times New Roman"/>
                <a:cs typeface="Times New Roman"/>
              </a:rPr>
              <a:t>floors,  </a:t>
            </a:r>
            <a:r>
              <a:rPr sz="2700" dirty="0">
                <a:latin typeface="Times New Roman"/>
                <a:cs typeface="Times New Roman"/>
              </a:rPr>
              <a:t>p</a:t>
            </a:r>
            <a:r>
              <a:rPr sz="2700" spc="5" dirty="0">
                <a:latin typeface="Times New Roman"/>
                <a:cs typeface="Times New Roman"/>
              </a:rPr>
              <a:t>l</a:t>
            </a:r>
            <a:r>
              <a:rPr sz="2700" dirty="0">
                <a:latin typeface="Times New Roman"/>
                <a:cs typeface="Times New Roman"/>
              </a:rPr>
              <a:t>u</a:t>
            </a:r>
            <a:r>
              <a:rPr sz="2700" spc="-15" dirty="0">
                <a:latin typeface="Times New Roman"/>
                <a:cs typeface="Times New Roman"/>
              </a:rPr>
              <a:t>m</a:t>
            </a:r>
            <a:r>
              <a:rPr sz="2700" dirty="0">
                <a:latin typeface="Times New Roman"/>
                <a:cs typeface="Times New Roman"/>
              </a:rPr>
              <a:t>b</a:t>
            </a:r>
            <a:r>
              <a:rPr sz="2700" spc="5" dirty="0">
                <a:latin typeface="Times New Roman"/>
                <a:cs typeface="Times New Roman"/>
              </a:rPr>
              <a:t>i</a:t>
            </a:r>
            <a:r>
              <a:rPr sz="2700" dirty="0">
                <a:latin typeface="Times New Roman"/>
                <a:cs typeface="Times New Roman"/>
              </a:rPr>
              <a:t>ng	and	building	servic</a:t>
            </a:r>
            <a:r>
              <a:rPr sz="2700" spc="-10" dirty="0">
                <a:latin typeface="Times New Roman"/>
                <a:cs typeface="Times New Roman"/>
              </a:rPr>
              <a:t>e</a:t>
            </a:r>
            <a:r>
              <a:rPr sz="2700" dirty="0">
                <a:latin typeface="Times New Roman"/>
                <a:cs typeface="Times New Roman"/>
              </a:rPr>
              <a:t>s,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589266" y="2334514"/>
            <a:ext cx="81597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" marR="5080" indent="-85725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latin typeface="Times New Roman"/>
                <a:cs typeface="Times New Roman"/>
              </a:rPr>
              <a:t>roo</a:t>
            </a:r>
            <a:r>
              <a:rPr sz="2700" spc="-15" dirty="0">
                <a:latin typeface="Times New Roman"/>
                <a:cs typeface="Times New Roman"/>
              </a:rPr>
              <a:t>f</a:t>
            </a:r>
            <a:r>
              <a:rPr sz="2700" spc="-5" dirty="0">
                <a:latin typeface="Times New Roman"/>
                <a:cs typeface="Times New Roman"/>
              </a:rPr>
              <a:t>s,  </a:t>
            </a:r>
            <a:r>
              <a:rPr sz="2700" spc="-15" dirty="0">
                <a:latin typeface="Times New Roman"/>
                <a:cs typeface="Times New Roman"/>
              </a:rPr>
              <a:t>f</a:t>
            </a:r>
            <a:r>
              <a:rPr sz="2700" dirty="0">
                <a:latin typeface="Times New Roman"/>
                <a:cs typeface="Times New Roman"/>
              </a:rPr>
              <a:t>i</a:t>
            </a:r>
            <a:r>
              <a:rPr sz="2700" spc="5" dirty="0">
                <a:latin typeface="Times New Roman"/>
                <a:cs typeface="Times New Roman"/>
              </a:rPr>
              <a:t>x</a:t>
            </a:r>
            <a:r>
              <a:rPr sz="2700" dirty="0">
                <a:latin typeface="Times New Roman"/>
                <a:cs typeface="Times New Roman"/>
              </a:rPr>
              <a:t>ed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1057" y="3157855"/>
            <a:ext cx="7614284" cy="29213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700" spc="-5" dirty="0">
                <a:latin typeface="Times New Roman"/>
                <a:cs typeface="Times New Roman"/>
              </a:rPr>
              <a:t>platforms, </a:t>
            </a:r>
            <a:r>
              <a:rPr sz="2700" dirty="0">
                <a:latin typeface="Times New Roman"/>
                <a:cs typeface="Times New Roman"/>
              </a:rPr>
              <a:t>verandah, </a:t>
            </a:r>
            <a:r>
              <a:rPr sz="2700" spc="-25" dirty="0">
                <a:latin typeface="Times New Roman"/>
                <a:cs typeface="Times New Roman"/>
              </a:rPr>
              <a:t>balcony, </a:t>
            </a:r>
            <a:r>
              <a:rPr sz="2700" dirty="0">
                <a:latin typeface="Times New Roman"/>
                <a:cs typeface="Times New Roman"/>
              </a:rPr>
              <a:t>cornice or </a:t>
            </a:r>
            <a:r>
              <a:rPr sz="2700" spc="-5" dirty="0">
                <a:latin typeface="Times New Roman"/>
                <a:cs typeface="Times New Roman"/>
              </a:rPr>
              <a:t>projection,  </a:t>
            </a:r>
            <a:r>
              <a:rPr sz="2700" dirty="0">
                <a:latin typeface="Times New Roman"/>
                <a:cs typeface="Times New Roman"/>
              </a:rPr>
              <a:t>part of a building </a:t>
            </a:r>
            <a:r>
              <a:rPr sz="2700" spc="-5" dirty="0">
                <a:latin typeface="Times New Roman"/>
                <a:cs typeface="Times New Roman"/>
              </a:rPr>
              <a:t>or </a:t>
            </a:r>
            <a:r>
              <a:rPr sz="2700" dirty="0">
                <a:latin typeface="Times New Roman"/>
                <a:cs typeface="Times New Roman"/>
              </a:rPr>
              <a:t>anything </a:t>
            </a:r>
            <a:r>
              <a:rPr sz="2700" spc="-10" dirty="0">
                <a:latin typeface="Times New Roman"/>
                <a:cs typeface="Times New Roman"/>
              </a:rPr>
              <a:t>affixed </a:t>
            </a:r>
            <a:r>
              <a:rPr sz="2700" spc="-5" dirty="0">
                <a:latin typeface="Times New Roman"/>
                <a:cs typeface="Times New Roman"/>
              </a:rPr>
              <a:t>thereto </a:t>
            </a:r>
            <a:r>
              <a:rPr sz="2700" dirty="0">
                <a:latin typeface="Times New Roman"/>
                <a:cs typeface="Times New Roman"/>
              </a:rPr>
              <a:t>or </a:t>
            </a:r>
            <a:r>
              <a:rPr sz="2700" spc="-5" dirty="0">
                <a:latin typeface="Times New Roman"/>
                <a:cs typeface="Times New Roman"/>
              </a:rPr>
              <a:t>any  </a:t>
            </a:r>
            <a:r>
              <a:rPr sz="2700" dirty="0">
                <a:latin typeface="Times New Roman"/>
                <a:cs typeface="Times New Roman"/>
              </a:rPr>
              <a:t>wall enclosing or intended to enclose any land or </a:t>
            </a:r>
            <a:r>
              <a:rPr sz="2700" spc="-5" dirty="0">
                <a:latin typeface="Times New Roman"/>
                <a:cs typeface="Times New Roman"/>
              </a:rPr>
              <a:t>space  </a:t>
            </a:r>
            <a:r>
              <a:rPr sz="2700" dirty="0">
                <a:latin typeface="Times New Roman"/>
                <a:cs typeface="Times New Roman"/>
              </a:rPr>
              <a:t>and signs and </a:t>
            </a:r>
            <a:r>
              <a:rPr sz="2700" spc="-5" dirty="0">
                <a:latin typeface="Times New Roman"/>
                <a:cs typeface="Times New Roman"/>
              </a:rPr>
              <a:t>outdoor display </a:t>
            </a:r>
            <a:r>
              <a:rPr sz="2700" dirty="0">
                <a:latin typeface="Times New Roman"/>
                <a:cs typeface="Times New Roman"/>
              </a:rPr>
              <a:t>structures. </a:t>
            </a:r>
            <a:r>
              <a:rPr sz="2700" spc="-5" dirty="0">
                <a:latin typeface="Times New Roman"/>
                <a:cs typeface="Times New Roman"/>
              </a:rPr>
              <a:t>tents/  shamianahs </a:t>
            </a:r>
            <a:r>
              <a:rPr sz="2700" dirty="0">
                <a:latin typeface="Times New Roman"/>
                <a:cs typeface="Times New Roman"/>
              </a:rPr>
              <a:t>/ pandals, tarpaulin shelters, </a:t>
            </a:r>
            <a:r>
              <a:rPr sz="2700" spc="-5" dirty="0">
                <a:latin typeface="Times New Roman"/>
                <a:cs typeface="Times New Roman"/>
              </a:rPr>
              <a:t>etc., </a:t>
            </a:r>
            <a:r>
              <a:rPr sz="2700" dirty="0">
                <a:latin typeface="Times New Roman"/>
                <a:cs typeface="Times New Roman"/>
              </a:rPr>
              <a:t>erected  </a:t>
            </a:r>
            <a:r>
              <a:rPr sz="2700" spc="-10" dirty="0">
                <a:latin typeface="Times New Roman"/>
                <a:cs typeface="Times New Roman"/>
              </a:rPr>
              <a:t>for </a:t>
            </a:r>
            <a:r>
              <a:rPr sz="2700" dirty="0">
                <a:latin typeface="Times New Roman"/>
                <a:cs typeface="Times New Roman"/>
              </a:rPr>
              <a:t>temporary </a:t>
            </a:r>
            <a:r>
              <a:rPr sz="2700" spc="-5" dirty="0">
                <a:latin typeface="Times New Roman"/>
                <a:cs typeface="Times New Roman"/>
              </a:rPr>
              <a:t>and </a:t>
            </a:r>
            <a:r>
              <a:rPr sz="2700" dirty="0">
                <a:latin typeface="Times New Roman"/>
                <a:cs typeface="Times New Roman"/>
              </a:rPr>
              <a:t>ceremonial occasions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shall</a:t>
            </a:r>
          </a:p>
          <a:p>
            <a:pPr marL="12700" algn="just">
              <a:lnSpc>
                <a:spcPct val="100000"/>
              </a:lnSpc>
            </a:pPr>
            <a:r>
              <a:rPr sz="2700" dirty="0">
                <a:latin typeface="Times New Roman"/>
                <a:cs typeface="Times New Roman"/>
              </a:rPr>
              <a:t>not be considered </a:t>
            </a:r>
            <a:r>
              <a:rPr sz="2700" spc="-5" dirty="0">
                <a:latin typeface="Times New Roman"/>
                <a:cs typeface="Times New Roman"/>
              </a:rPr>
              <a:t>as</a:t>
            </a:r>
            <a:r>
              <a:rPr sz="2700" spc="-4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building.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8"/>
          <p:cNvSpPr/>
          <p:nvPr/>
        </p:nvSpPr>
        <p:spPr>
          <a:xfrm>
            <a:off x="1371600" y="609600"/>
            <a:ext cx="2819400" cy="274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9"/>
          <p:cNvSpPr/>
          <p:nvPr/>
        </p:nvSpPr>
        <p:spPr>
          <a:xfrm>
            <a:off x="4876800" y="685800"/>
            <a:ext cx="2819400" cy="26670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3429000"/>
            <a:ext cx="44100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62400" y="838200"/>
            <a:ext cx="181648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Times New Roman"/>
                <a:cs typeface="Times New Roman"/>
              </a:rPr>
              <a:t>B</a:t>
            </a:r>
            <a:r>
              <a:rPr b="1" spc="-15" dirty="0">
                <a:latin typeface="Times New Roman"/>
                <a:cs typeface="Times New Roman"/>
              </a:rPr>
              <a:t>E</a:t>
            </a:r>
            <a:r>
              <a:rPr b="1" dirty="0">
                <a:latin typeface="Times New Roman"/>
                <a:cs typeface="Times New Roman"/>
              </a:rPr>
              <a:t>AM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941628" y="1494790"/>
            <a:ext cx="7059372" cy="29931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Low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q"/>
              <a:tabLst>
                <a:tab pos="2755900" algn="l"/>
              </a:tabLst>
            </a:pPr>
            <a:r>
              <a:rPr lang="en-US" sz="2400" dirty="0" smtClean="0"/>
              <a:t> A beam is a horizontal or inclined </a:t>
            </a:r>
            <a:r>
              <a:rPr sz="2400" dirty="0" smtClean="0"/>
              <a:t>structural</a:t>
            </a:r>
            <a:r>
              <a:rPr lang="en-US" sz="2400" dirty="0" smtClean="0"/>
              <a:t> </a:t>
            </a:r>
            <a:r>
              <a:rPr sz="2400" spc="-5" dirty="0" smtClean="0"/>
              <a:t>element/member </a:t>
            </a:r>
            <a:r>
              <a:rPr sz="2400" spc="-5" dirty="0"/>
              <a:t>spanning a  </a:t>
            </a:r>
            <a:r>
              <a:rPr sz="2400" dirty="0"/>
              <a:t>distance </a:t>
            </a:r>
            <a:r>
              <a:rPr sz="2400" spc="-5" dirty="0"/>
              <a:t>between one or more supports,  and carrying vertical loads </a:t>
            </a:r>
            <a:r>
              <a:rPr sz="2400" dirty="0"/>
              <a:t>across  (transverse to) </a:t>
            </a:r>
            <a:r>
              <a:rPr sz="2400" spc="-5" dirty="0"/>
              <a:t>its longitudinal axis that  is capable </a:t>
            </a:r>
            <a:r>
              <a:rPr sz="2400" dirty="0"/>
              <a:t>of </a:t>
            </a:r>
            <a:r>
              <a:rPr sz="2400" spc="-5" dirty="0"/>
              <a:t>withstanding load primarily  </a:t>
            </a:r>
            <a:r>
              <a:rPr sz="2400" spc="-10" dirty="0"/>
              <a:t>by </a:t>
            </a:r>
            <a:r>
              <a:rPr sz="2400" dirty="0"/>
              <a:t>resisting </a:t>
            </a:r>
            <a:r>
              <a:rPr sz="2400" spc="-5" dirty="0"/>
              <a:t>against bending. </a:t>
            </a:r>
            <a:endParaRPr lang="en-US" sz="2400" spc="-5" dirty="0" smtClean="0"/>
          </a:p>
          <a:p>
            <a:pPr marL="12700" marR="5080" algn="justLow">
              <a:lnSpc>
                <a:spcPct val="100000"/>
              </a:lnSpc>
              <a:spcBef>
                <a:spcPts val="100"/>
              </a:spcBef>
              <a:tabLst>
                <a:tab pos="2755900" algn="l"/>
              </a:tabLst>
            </a:pPr>
            <a:endParaRPr lang="en-US" sz="2400" spc="-5" dirty="0" smtClean="0"/>
          </a:p>
          <a:p>
            <a:pPr marL="12700" marR="5080" algn="justLow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q"/>
              <a:tabLst>
                <a:tab pos="2755900" algn="l"/>
              </a:tabLst>
            </a:pPr>
            <a:r>
              <a:rPr lang="en-US" sz="2400" spc="-5" dirty="0" smtClean="0"/>
              <a:t> </a:t>
            </a:r>
            <a:r>
              <a:rPr sz="2400" spc="-5" dirty="0" smtClean="0"/>
              <a:t>A </a:t>
            </a:r>
            <a:r>
              <a:rPr sz="2400" spc="-5" dirty="0"/>
              <a:t>beam is </a:t>
            </a:r>
            <a:r>
              <a:rPr sz="2400" dirty="0"/>
              <a:t>a  </a:t>
            </a:r>
            <a:r>
              <a:rPr sz="2400" spc="-5" dirty="0"/>
              <a:t>laterally loaded </a:t>
            </a:r>
            <a:r>
              <a:rPr sz="2400" spc="-15" dirty="0"/>
              <a:t>member, </a:t>
            </a:r>
            <a:r>
              <a:rPr sz="2400" spc="-5" dirty="0"/>
              <a:t>whose cross-  sectional dimensions </a:t>
            </a:r>
            <a:r>
              <a:rPr sz="2400" dirty="0"/>
              <a:t>are </a:t>
            </a:r>
            <a:r>
              <a:rPr sz="2400" spc="-5" dirty="0"/>
              <a:t>small </a:t>
            </a:r>
            <a:r>
              <a:rPr sz="2400" spc="-15" dirty="0"/>
              <a:t>as  </a:t>
            </a:r>
            <a:r>
              <a:rPr sz="2400" dirty="0"/>
              <a:t>compared to </a:t>
            </a:r>
            <a:r>
              <a:rPr sz="2400" spc="-5" dirty="0"/>
              <a:t>its length. </a:t>
            </a:r>
            <a:endParaRPr sz="2400" spc="-1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76400" y="1447800"/>
            <a:ext cx="6019800" cy="4648200"/>
            <a:chOff x="5638800" y="2057400"/>
            <a:chExt cx="4648201" cy="4191000"/>
          </a:xfrm>
        </p:grpSpPr>
        <p:sp>
          <p:nvSpPr>
            <p:cNvPr id="6" name="object 6"/>
            <p:cNvSpPr/>
            <p:nvPr/>
          </p:nvSpPr>
          <p:spPr>
            <a:xfrm>
              <a:off x="5715000" y="2057400"/>
              <a:ext cx="2241804" cy="13898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013753" y="4724400"/>
              <a:ext cx="2260493" cy="1524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38800" y="4800600"/>
              <a:ext cx="2362200" cy="14340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001000" y="3429000"/>
              <a:ext cx="2286000" cy="13319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38800" y="3429000"/>
              <a:ext cx="2339028" cy="13716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947973" y="2057400"/>
              <a:ext cx="2339028" cy="13716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114800" y="762000"/>
            <a:ext cx="2983866" cy="492443"/>
          </a:xfrm>
        </p:spPr>
        <p:txBody>
          <a:bodyPr/>
          <a:lstStyle/>
          <a:p>
            <a:r>
              <a:rPr lang="en-US" b="1" dirty="0" smtClean="0"/>
              <a:t>BEAM</a:t>
            </a:r>
            <a:endParaRPr lang="en-US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9826" y="762000"/>
            <a:ext cx="616417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dirty="0" smtClean="0">
                <a:latin typeface="Times New Roman"/>
                <a:cs typeface="Times New Roman"/>
              </a:rPr>
              <a:t>R</a:t>
            </a:r>
            <a:r>
              <a:rPr lang="en-US" b="1" spc="-10" dirty="0" smtClean="0">
                <a:latin typeface="Times New Roman"/>
                <a:cs typeface="Times New Roman"/>
              </a:rPr>
              <a:t>O</a:t>
            </a:r>
            <a:r>
              <a:rPr lang="en-US" b="1" dirty="0" smtClean="0">
                <a:latin typeface="Times New Roman"/>
                <a:cs typeface="Times New Roman"/>
              </a:rPr>
              <a:t>OF/</a:t>
            </a:r>
            <a:r>
              <a:rPr lang="en-US" b="1" spc="-220" dirty="0" smtClean="0">
                <a:latin typeface="Times New Roman"/>
                <a:cs typeface="Times New Roman"/>
              </a:rPr>
              <a:t>T</a:t>
            </a:r>
            <a:r>
              <a:rPr lang="en-US" b="1" dirty="0" smtClean="0">
                <a:latin typeface="Times New Roman"/>
                <a:cs typeface="Times New Roman"/>
              </a:rPr>
              <a:t>ERRACE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2426" y="1371600"/>
            <a:ext cx="7459574" cy="44576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roof is 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part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of a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building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envelope.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It  is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covering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on the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uppermost 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part 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of a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building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or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shelter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which provides 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protection from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weather,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notably rain,  </a:t>
            </a:r>
            <a:r>
              <a:rPr sz="2400" spc="-45" dirty="0">
                <a:latin typeface="Times New Roman" pitchFamily="18" charset="0"/>
                <a:cs typeface="Times New Roman" pitchFamily="18" charset="0"/>
              </a:rPr>
              <a:t>snow,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heat, wind and sunlight. </a:t>
            </a:r>
            <a:endParaRPr lang="en-US" sz="2400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q"/>
            </a:pPr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5" dirty="0" smtClean="0">
                <a:latin typeface="Times New Roman" pitchFamily="18" charset="0"/>
                <a:cs typeface="Times New Roman" pitchFamily="18" charset="0"/>
              </a:rPr>
              <a:t>The 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characteristics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of a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roof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dependent  upon the purpose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the building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that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it  covers,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available roofing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materials  and the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local traditions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construction 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and wider concepts of architectural  design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practice and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may also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be 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governed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by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local or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national  legislation. </a:t>
            </a:r>
            <a:endParaRPr lang="en-US" sz="2400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q"/>
            </a:pPr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roof may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also</a:t>
            </a:r>
            <a:r>
              <a:rPr sz="2400" spc="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 smtClean="0">
                <a:latin typeface="Times New Roman" pitchFamily="18" charset="0"/>
                <a:cs typeface="Times New Roman" pitchFamily="18" charset="0"/>
              </a:rPr>
              <a:t>provide</a:t>
            </a:r>
            <a:r>
              <a:rPr lang="en-US" sz="2400" spc="-10" dirty="0" smtClean="0">
                <a:latin typeface="Times New Roman" pitchFamily="18" charset="0"/>
                <a:cs typeface="Times New Roman" pitchFamily="18" charset="0"/>
              </a:rPr>
              <a:t> additional usable space for roof/ terrace garden, installation of water tank, solar panel/ heater, etc. Roof can be flat roof or slope roof.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1800" y="838200"/>
            <a:ext cx="517357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dirty="0" smtClean="0">
                <a:latin typeface="Times New Roman"/>
                <a:cs typeface="Times New Roman"/>
              </a:rPr>
              <a:t>R</a:t>
            </a:r>
            <a:r>
              <a:rPr lang="en-US" b="1" spc="-10" dirty="0" smtClean="0">
                <a:latin typeface="Times New Roman"/>
                <a:cs typeface="Times New Roman"/>
              </a:rPr>
              <a:t>O</a:t>
            </a:r>
            <a:r>
              <a:rPr lang="en-US" b="1" dirty="0" smtClean="0">
                <a:latin typeface="Times New Roman"/>
                <a:cs typeface="Times New Roman"/>
              </a:rPr>
              <a:t>OF/</a:t>
            </a:r>
            <a:r>
              <a:rPr lang="en-US" b="1" spc="-220" dirty="0" smtClean="0">
                <a:latin typeface="Times New Roman"/>
                <a:cs typeface="Times New Roman"/>
              </a:rPr>
              <a:t>T</a:t>
            </a:r>
            <a:r>
              <a:rPr lang="en-US" b="1" dirty="0" smtClean="0">
                <a:latin typeface="Times New Roman"/>
                <a:cs typeface="Times New Roman"/>
              </a:rPr>
              <a:t>ERRACE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5800" y="1600200"/>
            <a:ext cx="3692652" cy="388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48200" y="1524000"/>
            <a:ext cx="3845051" cy="396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3733800" y="685800"/>
            <a:ext cx="2167636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340" dirty="0"/>
              <a:t>P</a:t>
            </a:r>
            <a:r>
              <a:rPr sz="3200" b="1" spc="-5" dirty="0"/>
              <a:t>ARA</a:t>
            </a:r>
            <a:r>
              <a:rPr sz="3200" b="1" dirty="0"/>
              <a:t>PET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87653" y="1371601"/>
            <a:ext cx="7287895" cy="1490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  <a:buFont typeface="Wingdings" pitchFamily="2" charset="2"/>
              <a:buChar char="q"/>
              <a:tabLst>
                <a:tab pos="4607560" algn="l"/>
                <a:tab pos="5676265" algn="l"/>
              </a:tabLst>
            </a:pP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/>
              <a:t>Parapet is generally 10 cm thick partition wall constructed above slab to enclose the terrace open to sky.</a:t>
            </a:r>
          </a:p>
          <a:p>
            <a:pPr marL="12700" marR="5080" algn="just">
              <a:lnSpc>
                <a:spcPct val="100000"/>
              </a:lnSpc>
              <a:spcBef>
                <a:spcPts val="105"/>
              </a:spcBef>
              <a:buFont typeface="Wingdings" pitchFamily="2" charset="2"/>
              <a:buChar char="q"/>
              <a:tabLst>
                <a:tab pos="4607560" algn="l"/>
                <a:tab pos="5676265" algn="l"/>
              </a:tabLst>
            </a:pP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sz="2400" dirty="0" smtClean="0">
                <a:latin typeface="Times New Roman"/>
                <a:cs typeface="Times New Roman"/>
              </a:rPr>
              <a:t>Parapet </a:t>
            </a:r>
            <a:r>
              <a:rPr sz="2400" spc="-10" dirty="0">
                <a:latin typeface="Times New Roman"/>
                <a:cs typeface="Times New Roman"/>
              </a:rPr>
              <a:t>is 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5" dirty="0">
                <a:latin typeface="Times New Roman"/>
                <a:cs typeface="Times New Roman"/>
              </a:rPr>
              <a:t>barrier</a:t>
            </a:r>
            <a:r>
              <a:rPr sz="2400" spc="7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at</a:t>
            </a:r>
            <a:r>
              <a:rPr sz="2400" spc="390" dirty="0">
                <a:latin typeface="Times New Roman"/>
                <a:cs typeface="Times New Roman"/>
              </a:rPr>
              <a:t> </a:t>
            </a:r>
            <a:r>
              <a:rPr sz="2400" spc="-5" dirty="0" smtClean="0">
                <a:latin typeface="Times New Roman"/>
                <a:cs typeface="Times New Roman"/>
              </a:rPr>
              <a:t>the</a:t>
            </a:r>
            <a:r>
              <a:rPr lang="en-US" sz="2400" spc="-5" dirty="0" smtClean="0">
                <a:latin typeface="Times New Roman"/>
                <a:cs typeface="Times New Roman"/>
              </a:rPr>
              <a:t> </a:t>
            </a:r>
            <a:r>
              <a:rPr sz="2400" dirty="0" smtClean="0">
                <a:latin typeface="Times New Roman"/>
                <a:cs typeface="Times New Roman"/>
              </a:rPr>
              <a:t>edge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sz="2400" dirty="0" smtClean="0">
                <a:latin typeface="Times New Roman"/>
                <a:cs typeface="Times New Roman"/>
              </a:rPr>
              <a:t>of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5" dirty="0">
                <a:latin typeface="Times New Roman"/>
                <a:cs typeface="Times New Roman"/>
              </a:rPr>
              <a:t>roof,  </a:t>
            </a:r>
            <a:r>
              <a:rPr sz="2400" dirty="0">
                <a:latin typeface="Times New Roman"/>
                <a:cs typeface="Times New Roman"/>
              </a:rPr>
              <a:t>terrace, </a:t>
            </a:r>
            <a:r>
              <a:rPr sz="2400" spc="-25" dirty="0">
                <a:latin typeface="Times New Roman"/>
                <a:cs typeface="Times New Roman"/>
              </a:rPr>
              <a:t>balcony, </a:t>
            </a:r>
            <a:r>
              <a:rPr sz="2400" dirty="0">
                <a:latin typeface="Times New Roman"/>
                <a:cs typeface="Times New Roman"/>
              </a:rPr>
              <a:t>walkway or other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structure.</a:t>
            </a:r>
          </a:p>
        </p:txBody>
      </p:sp>
      <p:sp>
        <p:nvSpPr>
          <p:cNvPr id="4" name="object 4"/>
          <p:cNvSpPr/>
          <p:nvPr/>
        </p:nvSpPr>
        <p:spPr>
          <a:xfrm>
            <a:off x="908303" y="3165348"/>
            <a:ext cx="3325367" cy="2474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32020" y="3119627"/>
            <a:ext cx="3364991" cy="25206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9000" y="685800"/>
            <a:ext cx="2602866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/>
              <a:t>S</a:t>
            </a:r>
            <a:r>
              <a:rPr b="1" spc="-260" dirty="0"/>
              <a:t>T</a:t>
            </a:r>
            <a:r>
              <a:rPr b="1" dirty="0"/>
              <a:t>AIRCASE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59610" y="1293113"/>
            <a:ext cx="7422390" cy="529439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  <a:buFont typeface="Wingdings" pitchFamily="2" charset="2"/>
              <a:buChar char="q"/>
            </a:pP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sz="2400" dirty="0" smtClean="0">
                <a:latin typeface="Times New Roman"/>
                <a:cs typeface="Times New Roman"/>
              </a:rPr>
              <a:t>A </a:t>
            </a:r>
            <a:r>
              <a:rPr sz="2400" spc="-5" dirty="0">
                <a:latin typeface="Times New Roman"/>
                <a:cs typeface="Times New Roman"/>
              </a:rPr>
              <a:t>staircase/stairway is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5" dirty="0">
                <a:latin typeface="Times New Roman"/>
                <a:cs typeface="Times New Roman"/>
              </a:rPr>
              <a:t>construction </a:t>
            </a:r>
            <a:r>
              <a:rPr sz="2400" dirty="0" smtClean="0">
                <a:latin typeface="Times New Roman"/>
                <a:cs typeface="Times New Roman"/>
              </a:rPr>
              <a:t>designed </a:t>
            </a:r>
            <a:r>
              <a:rPr sz="2400" spc="-5" dirty="0">
                <a:latin typeface="Times New Roman"/>
                <a:cs typeface="Times New Roman"/>
              </a:rPr>
              <a:t>to bridge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10" dirty="0">
                <a:latin typeface="Times New Roman"/>
                <a:cs typeface="Times New Roman"/>
              </a:rPr>
              <a:t>large vertical  </a:t>
            </a:r>
            <a:r>
              <a:rPr sz="2400" spc="-5" dirty="0">
                <a:latin typeface="Times New Roman"/>
                <a:cs typeface="Times New Roman"/>
              </a:rPr>
              <a:t>distance </a:t>
            </a:r>
            <a:r>
              <a:rPr sz="2400" dirty="0">
                <a:latin typeface="Times New Roman"/>
                <a:cs typeface="Times New Roman"/>
              </a:rPr>
              <a:t>by </a:t>
            </a:r>
            <a:r>
              <a:rPr sz="2400" spc="-5" dirty="0">
                <a:latin typeface="Times New Roman"/>
                <a:cs typeface="Times New Roman"/>
              </a:rPr>
              <a:t>dividing it into </a:t>
            </a:r>
            <a:r>
              <a:rPr sz="2400" dirty="0">
                <a:latin typeface="Times New Roman"/>
                <a:cs typeface="Times New Roman"/>
              </a:rPr>
              <a:t>smaller  </a:t>
            </a:r>
            <a:r>
              <a:rPr sz="2400" spc="-5" dirty="0">
                <a:latin typeface="Times New Roman"/>
                <a:cs typeface="Times New Roman"/>
              </a:rPr>
              <a:t>vertical distances, called steps. Stairs  </a:t>
            </a:r>
            <a:r>
              <a:rPr sz="2400" dirty="0">
                <a:latin typeface="Times New Roman"/>
                <a:cs typeface="Times New Roman"/>
              </a:rPr>
              <a:t>may be </a:t>
            </a:r>
            <a:r>
              <a:rPr sz="2400" spc="-5" dirty="0">
                <a:latin typeface="Times New Roman"/>
                <a:cs typeface="Times New Roman"/>
              </a:rPr>
              <a:t>straight, round, spiral, dog  </a:t>
            </a:r>
            <a:r>
              <a:rPr sz="2400" dirty="0">
                <a:latin typeface="Times New Roman"/>
                <a:cs typeface="Times New Roman"/>
              </a:rPr>
              <a:t>legged or </a:t>
            </a:r>
            <a:r>
              <a:rPr sz="2400" spc="-5" dirty="0">
                <a:latin typeface="Times New Roman"/>
                <a:cs typeface="Times New Roman"/>
              </a:rPr>
              <a:t>may consist </a:t>
            </a:r>
            <a:r>
              <a:rPr sz="2400" dirty="0">
                <a:latin typeface="Times New Roman"/>
                <a:cs typeface="Times New Roman"/>
              </a:rPr>
              <a:t>of two or more  </a:t>
            </a:r>
            <a:r>
              <a:rPr sz="2400" spc="-5" dirty="0">
                <a:latin typeface="Times New Roman"/>
                <a:cs typeface="Times New Roman"/>
              </a:rPr>
              <a:t>straight </a:t>
            </a:r>
            <a:r>
              <a:rPr sz="2400" dirty="0">
                <a:latin typeface="Times New Roman"/>
                <a:cs typeface="Times New Roman"/>
              </a:rPr>
              <a:t>pieces </a:t>
            </a:r>
            <a:r>
              <a:rPr sz="2400" spc="-5" dirty="0">
                <a:latin typeface="Times New Roman"/>
                <a:cs typeface="Times New Roman"/>
              </a:rPr>
              <a:t>connected at </a:t>
            </a:r>
            <a:r>
              <a:rPr sz="2400" spc="-5" dirty="0" smtClean="0">
                <a:latin typeface="Times New Roman"/>
                <a:cs typeface="Times New Roman"/>
              </a:rPr>
              <a:t>angles.</a:t>
            </a:r>
            <a:endParaRPr lang="en-US" sz="2400" spc="-5" dirty="0" smtClean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105"/>
              </a:spcBef>
              <a:buFont typeface="Wingdings" pitchFamily="2" charset="2"/>
              <a:buChar char="q"/>
            </a:pPr>
            <a:r>
              <a:rPr lang="en-US" sz="2400" spc="-5" dirty="0" smtClean="0">
                <a:latin typeface="Times New Roman"/>
                <a:cs typeface="Times New Roman"/>
              </a:rPr>
              <a:t> </a:t>
            </a:r>
            <a:r>
              <a:rPr sz="2400" spc="-20" dirty="0" smtClean="0">
                <a:latin typeface="Times New Roman"/>
                <a:cs typeface="Times New Roman"/>
              </a:rPr>
              <a:t>In  </a:t>
            </a:r>
            <a:r>
              <a:rPr sz="2400" spc="-5" dirty="0">
                <a:latin typeface="Times New Roman"/>
                <a:cs typeface="Times New Roman"/>
              </a:rPr>
              <a:t>buildings, stairs is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5" dirty="0">
                <a:latin typeface="Times New Roman"/>
                <a:cs typeface="Times New Roman"/>
              </a:rPr>
              <a:t>term applied to </a:t>
            </a:r>
            <a:r>
              <a:rPr sz="2400" dirty="0">
                <a:latin typeface="Times New Roman"/>
                <a:cs typeface="Times New Roman"/>
              </a:rPr>
              <a:t>a  </a:t>
            </a:r>
            <a:r>
              <a:rPr sz="2400" spc="-5" dirty="0">
                <a:latin typeface="Times New Roman"/>
                <a:cs typeface="Times New Roman"/>
              </a:rPr>
              <a:t>complete flight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steps between </a:t>
            </a:r>
            <a:r>
              <a:rPr sz="2400" dirty="0">
                <a:latin typeface="Times New Roman"/>
                <a:cs typeface="Times New Roman"/>
              </a:rPr>
              <a:t>two  </a:t>
            </a:r>
            <a:r>
              <a:rPr sz="2400" spc="-5" dirty="0">
                <a:latin typeface="Times New Roman"/>
                <a:cs typeface="Times New Roman"/>
              </a:rPr>
              <a:t>floors.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5" dirty="0">
                <a:latin typeface="Times New Roman"/>
                <a:cs typeface="Times New Roman"/>
              </a:rPr>
              <a:t>stair flight is </a:t>
            </a:r>
            <a:r>
              <a:rPr sz="2400" dirty="0">
                <a:latin typeface="Times New Roman"/>
                <a:cs typeface="Times New Roman"/>
              </a:rPr>
              <a:t>a run </a:t>
            </a:r>
            <a:r>
              <a:rPr sz="2400" spc="-10" dirty="0">
                <a:latin typeface="Times New Roman"/>
                <a:cs typeface="Times New Roman"/>
              </a:rPr>
              <a:t>of stairs </a:t>
            </a:r>
            <a:r>
              <a:rPr sz="2400" dirty="0">
                <a:latin typeface="Times New Roman"/>
                <a:cs typeface="Times New Roman"/>
              </a:rPr>
              <a:t>or  </a:t>
            </a:r>
            <a:r>
              <a:rPr sz="2400" spc="-5" dirty="0">
                <a:latin typeface="Times New Roman"/>
                <a:cs typeface="Times New Roman"/>
              </a:rPr>
              <a:t>steps between landings. </a:t>
            </a:r>
            <a:endParaRPr lang="en-US" sz="2400" spc="-5" dirty="0" smtClean="0">
              <a:latin typeface="Times New Roman"/>
              <a:cs typeface="Times New Roman"/>
            </a:endParaRPr>
          </a:p>
          <a:p>
            <a:pPr marL="12700" marR="5080" algn="just">
              <a:spcBef>
                <a:spcPts val="105"/>
              </a:spcBef>
              <a:buFont typeface="Wingdings" pitchFamily="2" charset="2"/>
              <a:buChar char="q"/>
            </a:pPr>
            <a:r>
              <a:rPr lang="en-US" sz="2400" dirty="0" smtClean="0">
                <a:latin typeface="Times New Roman"/>
                <a:cs typeface="Times New Roman"/>
              </a:rPr>
              <a:t> An average flight of stairs has 10 to 12 steps but it may vary according to the building type and size.</a:t>
            </a:r>
          </a:p>
          <a:p>
            <a:pPr marL="12700" marR="5080" algn="just">
              <a:lnSpc>
                <a:spcPct val="100000"/>
              </a:lnSpc>
              <a:spcBef>
                <a:spcPts val="105"/>
              </a:spcBef>
              <a:buFont typeface="Wingdings" pitchFamily="2" charset="2"/>
              <a:buChar char="q"/>
            </a:pPr>
            <a:r>
              <a:rPr lang="en-US" sz="2400" dirty="0" smtClean="0">
                <a:latin typeface="Times New Roman"/>
                <a:cs typeface="Times New Roman"/>
              </a:rPr>
              <a:t> No of risers= Total height of floor/ Height of riser</a:t>
            </a:r>
          </a:p>
          <a:p>
            <a:pPr marL="12700" marR="5080" algn="just">
              <a:lnSpc>
                <a:spcPct val="100000"/>
              </a:lnSpc>
              <a:spcBef>
                <a:spcPts val="105"/>
              </a:spcBef>
              <a:buFont typeface="Wingdings" pitchFamily="2" charset="2"/>
              <a:buChar char="q"/>
            </a:pPr>
            <a:r>
              <a:rPr lang="en-US" sz="2400" dirty="0" smtClean="0">
                <a:latin typeface="Times New Roman"/>
                <a:cs typeface="Times New Roman"/>
              </a:rPr>
              <a:t> No of tread= Number of riser-1</a:t>
            </a:r>
          </a:p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lang="en-US" sz="1700" dirty="0" smtClean="0">
                <a:latin typeface="Times New Roman"/>
                <a:cs typeface="Times New Roman"/>
              </a:rPr>
              <a:t/>
            </a:r>
            <a:br>
              <a:rPr lang="en-US" sz="1700" dirty="0" smtClean="0">
                <a:latin typeface="Times New Roman"/>
                <a:cs typeface="Times New Roman"/>
              </a:rPr>
            </a:br>
            <a:r>
              <a:rPr lang="en-US" sz="1700" dirty="0" smtClean="0">
                <a:latin typeface="Times New Roman"/>
                <a:cs typeface="Times New Roman"/>
              </a:rPr>
              <a:t/>
            </a:r>
            <a:br>
              <a:rPr lang="en-US" sz="1700" dirty="0" smtClean="0">
                <a:latin typeface="Times New Roman"/>
                <a:cs typeface="Times New Roman"/>
              </a:rPr>
            </a:br>
            <a:endParaRPr sz="17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9000" y="685800"/>
            <a:ext cx="2602866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/>
              <a:t>S</a:t>
            </a:r>
            <a:r>
              <a:rPr b="1" spc="-260" dirty="0"/>
              <a:t>T</a:t>
            </a:r>
            <a:r>
              <a:rPr b="1" dirty="0"/>
              <a:t>AIRCASE</a:t>
            </a:r>
          </a:p>
        </p:txBody>
      </p:sp>
      <p:sp>
        <p:nvSpPr>
          <p:cNvPr id="4" name="object 4"/>
          <p:cNvSpPr/>
          <p:nvPr/>
        </p:nvSpPr>
        <p:spPr>
          <a:xfrm>
            <a:off x="1371600" y="3733800"/>
            <a:ext cx="3200400" cy="220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24400" y="1219200"/>
            <a:ext cx="3352800" cy="228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71600" y="1219200"/>
            <a:ext cx="3200400" cy="228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Group 12"/>
          <p:cNvGrpSpPr/>
          <p:nvPr/>
        </p:nvGrpSpPr>
        <p:grpSpPr>
          <a:xfrm>
            <a:off x="4724400" y="3733800"/>
            <a:ext cx="3352800" cy="2209800"/>
            <a:chOff x="-838200" y="914400"/>
            <a:chExt cx="4038600" cy="3810000"/>
          </a:xfrm>
        </p:grpSpPr>
        <p:pic>
          <p:nvPicPr>
            <p:cNvPr id="8" name="Picture 7" descr="download.png"/>
            <p:cNvPicPr>
              <a:picLocks noChangeAspect="1"/>
            </p:cNvPicPr>
            <p:nvPr/>
          </p:nvPicPr>
          <p:blipFill>
            <a:blip r:embed="rId5" cstate="print"/>
            <a:srcRect r="44763" b="15254"/>
            <a:stretch>
              <a:fillRect/>
            </a:stretch>
          </p:blipFill>
          <p:spPr>
            <a:xfrm>
              <a:off x="-838200" y="914400"/>
              <a:ext cx="4038600" cy="38100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-762000" y="3657600"/>
              <a:ext cx="1676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905000" y="1905000"/>
              <a:ext cx="10668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6652" y="2385771"/>
            <a:ext cx="520763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dirty="0"/>
              <a:t>THE</a:t>
            </a:r>
            <a:r>
              <a:rPr sz="9600" spc="-95" dirty="0"/>
              <a:t> </a:t>
            </a:r>
            <a:r>
              <a:rPr sz="9600" dirty="0"/>
              <a:t>END</a:t>
            </a:r>
            <a:endParaRPr sz="9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6012" y="895510"/>
            <a:ext cx="7494905" cy="4477385"/>
          </a:xfrm>
          <a:prstGeom prst="rect">
            <a:avLst/>
          </a:prstGeom>
        </p:spPr>
        <p:txBody>
          <a:bodyPr vert="horz" wrap="square" lIns="0" tIns="2876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65"/>
              </a:spcBef>
            </a:pPr>
            <a:r>
              <a:rPr sz="3200" b="1" dirty="0">
                <a:latin typeface="Times New Roman"/>
                <a:cs typeface="Times New Roman"/>
              </a:rPr>
              <a:t>PURPOSE OF A</a:t>
            </a:r>
            <a:r>
              <a:rPr sz="3200" b="1" spc="-540" dirty="0">
                <a:latin typeface="Times New Roman"/>
                <a:cs typeface="Times New Roman"/>
              </a:rPr>
              <a:t> </a:t>
            </a:r>
            <a:r>
              <a:rPr sz="3200" b="1" dirty="0" smtClean="0">
                <a:latin typeface="Times New Roman"/>
                <a:cs typeface="Times New Roman"/>
              </a:rPr>
              <a:t>BUILDING</a:t>
            </a:r>
            <a:endParaRPr sz="32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2160"/>
              </a:spcBef>
            </a:pPr>
            <a:r>
              <a:rPr sz="3200" spc="-5" dirty="0">
                <a:latin typeface="Times New Roman"/>
                <a:cs typeface="Times New Roman"/>
              </a:rPr>
              <a:t>Buildings </a:t>
            </a:r>
            <a:r>
              <a:rPr sz="3200" dirty="0">
                <a:latin typeface="Times New Roman"/>
                <a:cs typeface="Times New Roman"/>
              </a:rPr>
              <a:t>serve several needs of </a:t>
            </a:r>
            <a:r>
              <a:rPr sz="3200" spc="-5" dirty="0">
                <a:latin typeface="Times New Roman"/>
                <a:cs typeface="Times New Roman"/>
              </a:rPr>
              <a:t>society  primarily </a:t>
            </a:r>
            <a:r>
              <a:rPr sz="3200" dirty="0">
                <a:latin typeface="Times New Roman"/>
                <a:cs typeface="Times New Roman"/>
              </a:rPr>
              <a:t>as shelter </a:t>
            </a:r>
            <a:r>
              <a:rPr sz="3200" spc="-5" dirty="0">
                <a:latin typeface="Times New Roman"/>
                <a:cs typeface="Times New Roman"/>
              </a:rPr>
              <a:t>from </a:t>
            </a:r>
            <a:r>
              <a:rPr sz="3200" spc="-15" dirty="0">
                <a:latin typeface="Times New Roman"/>
                <a:cs typeface="Times New Roman"/>
              </a:rPr>
              <a:t>weather,</a:t>
            </a:r>
            <a:r>
              <a:rPr sz="3200" spc="70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security,  </a:t>
            </a:r>
            <a:r>
              <a:rPr sz="3200" dirty="0">
                <a:latin typeface="Times New Roman"/>
                <a:cs typeface="Times New Roman"/>
              </a:rPr>
              <a:t>living space, </a:t>
            </a:r>
            <a:r>
              <a:rPr sz="3200" spc="-30" dirty="0">
                <a:latin typeface="Times New Roman"/>
                <a:cs typeface="Times New Roman"/>
              </a:rPr>
              <a:t>privacy, </a:t>
            </a:r>
            <a:r>
              <a:rPr sz="3200" spc="-10" dirty="0">
                <a:latin typeface="Times New Roman"/>
                <a:cs typeface="Times New Roman"/>
              </a:rPr>
              <a:t>to </a:t>
            </a:r>
            <a:r>
              <a:rPr sz="3200" spc="-5" dirty="0">
                <a:latin typeface="Times New Roman"/>
                <a:cs typeface="Times New Roman"/>
              </a:rPr>
              <a:t>store belongings, </a:t>
            </a:r>
            <a:r>
              <a:rPr sz="3200" dirty="0">
                <a:latin typeface="Times New Roman"/>
                <a:cs typeface="Times New Roman"/>
              </a:rPr>
              <a:t>and  </a:t>
            </a:r>
            <a:r>
              <a:rPr sz="3200" spc="-5" dirty="0">
                <a:latin typeface="Times New Roman"/>
                <a:cs typeface="Times New Roman"/>
              </a:rPr>
              <a:t>to comfortably live </a:t>
            </a:r>
            <a:r>
              <a:rPr sz="3200" dirty="0">
                <a:latin typeface="Times New Roman"/>
                <a:cs typeface="Times New Roman"/>
              </a:rPr>
              <a:t>and </a:t>
            </a:r>
            <a:r>
              <a:rPr sz="3200" spc="-5" dirty="0">
                <a:latin typeface="Times New Roman"/>
                <a:cs typeface="Times New Roman"/>
              </a:rPr>
              <a:t>work. </a:t>
            </a:r>
            <a:r>
              <a:rPr sz="3200" dirty="0">
                <a:latin typeface="Times New Roman"/>
                <a:cs typeface="Times New Roman"/>
              </a:rPr>
              <a:t>A </a:t>
            </a:r>
            <a:r>
              <a:rPr sz="3200" spc="-5" dirty="0">
                <a:latin typeface="Times New Roman"/>
                <a:cs typeface="Times New Roman"/>
              </a:rPr>
              <a:t>building </a:t>
            </a:r>
            <a:r>
              <a:rPr sz="3200" dirty="0">
                <a:latin typeface="Times New Roman"/>
                <a:cs typeface="Times New Roman"/>
              </a:rPr>
              <a:t>as a  shelter represents a physical </a:t>
            </a:r>
            <a:r>
              <a:rPr sz="3200" spc="-5" dirty="0">
                <a:latin typeface="Times New Roman"/>
                <a:cs typeface="Times New Roman"/>
              </a:rPr>
              <a:t>division of </a:t>
            </a:r>
            <a:r>
              <a:rPr sz="3200" dirty="0">
                <a:latin typeface="Times New Roman"/>
                <a:cs typeface="Times New Roman"/>
              </a:rPr>
              <a:t>the  human habitat </a:t>
            </a:r>
            <a:r>
              <a:rPr sz="3200" spc="-10" dirty="0">
                <a:latin typeface="Times New Roman"/>
                <a:cs typeface="Times New Roman"/>
              </a:rPr>
              <a:t>(a </a:t>
            </a:r>
            <a:r>
              <a:rPr sz="3200" dirty="0">
                <a:latin typeface="Times New Roman"/>
                <a:cs typeface="Times New Roman"/>
              </a:rPr>
              <a:t>place of </a:t>
            </a:r>
            <a:r>
              <a:rPr sz="3200" spc="-5" dirty="0">
                <a:latin typeface="Times New Roman"/>
                <a:cs typeface="Times New Roman"/>
              </a:rPr>
              <a:t>comfort </a:t>
            </a:r>
            <a:r>
              <a:rPr sz="3200" dirty="0">
                <a:latin typeface="Times New Roman"/>
                <a:cs typeface="Times New Roman"/>
              </a:rPr>
              <a:t>and  safety).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3178" y="726185"/>
            <a:ext cx="7475220" cy="17979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b="1" dirty="0"/>
              <a:t>TYPE </a:t>
            </a:r>
            <a:r>
              <a:rPr b="1" spc="-5" dirty="0"/>
              <a:t>OF</a:t>
            </a:r>
            <a:r>
              <a:rPr b="1" spc="-25" dirty="0"/>
              <a:t> </a:t>
            </a:r>
            <a:r>
              <a:rPr b="1" dirty="0"/>
              <a:t>BUILDINGS</a:t>
            </a: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2800" spc="-5" dirty="0"/>
              <a:t>Residential </a:t>
            </a:r>
            <a:r>
              <a:rPr sz="2800" dirty="0"/>
              <a:t>house, </a:t>
            </a:r>
            <a:r>
              <a:rPr sz="2800" spc="-5" dirty="0"/>
              <a:t>school, hospital, </a:t>
            </a:r>
            <a:r>
              <a:rPr sz="2800" dirty="0"/>
              <a:t>or </a:t>
            </a:r>
            <a:r>
              <a:rPr sz="2800" spc="-5" dirty="0"/>
              <a:t>factory etc.  Buildings </a:t>
            </a:r>
            <a:r>
              <a:rPr sz="2800" spc="-10" dirty="0"/>
              <a:t>may </a:t>
            </a:r>
            <a:r>
              <a:rPr sz="2800" spc="-5" dirty="0"/>
              <a:t>be </a:t>
            </a:r>
            <a:r>
              <a:rPr sz="2800" dirty="0"/>
              <a:t>load </a:t>
            </a:r>
            <a:r>
              <a:rPr sz="2800" spc="-5" dirty="0"/>
              <a:t>bearing masonry buildings  </a:t>
            </a:r>
            <a:r>
              <a:rPr sz="2800" dirty="0"/>
              <a:t>or </a:t>
            </a:r>
            <a:r>
              <a:rPr sz="2800" spc="-10" dirty="0"/>
              <a:t>RCC </a:t>
            </a:r>
            <a:r>
              <a:rPr sz="2800" spc="-5" dirty="0"/>
              <a:t>framed structure</a:t>
            </a:r>
            <a:r>
              <a:rPr sz="2800" spc="20" dirty="0"/>
              <a:t> </a:t>
            </a:r>
            <a:r>
              <a:rPr sz="2800" dirty="0"/>
              <a:t>building.</a:t>
            </a:r>
          </a:p>
        </p:txBody>
      </p:sp>
      <p:sp>
        <p:nvSpPr>
          <p:cNvPr id="3" name="object 3"/>
          <p:cNvSpPr/>
          <p:nvPr/>
        </p:nvSpPr>
        <p:spPr>
          <a:xfrm>
            <a:off x="868680" y="2881883"/>
            <a:ext cx="2892551" cy="2767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6091" y="2881883"/>
            <a:ext cx="3576827" cy="2766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47724" y="5673953"/>
            <a:ext cx="3003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Load Bearing Masonry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Building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38446" y="5673953"/>
            <a:ext cx="2941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RCC </a:t>
            </a:r>
            <a:r>
              <a:rPr sz="1800" spc="-5" dirty="0">
                <a:latin typeface="Times New Roman"/>
                <a:cs typeface="Times New Roman"/>
              </a:rPr>
              <a:t>framed </a:t>
            </a:r>
            <a:r>
              <a:rPr sz="1800" dirty="0">
                <a:latin typeface="Times New Roman"/>
                <a:cs typeface="Times New Roman"/>
              </a:rPr>
              <a:t>Structure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Building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6200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latin typeface="Times New Roman"/>
                <a:cs typeface="Times New Roman"/>
              </a:rPr>
              <a:t>BASIC </a:t>
            </a:r>
            <a:r>
              <a:rPr b="1" spc="-10" dirty="0" smtClean="0">
                <a:latin typeface="Times New Roman"/>
                <a:cs typeface="Times New Roman"/>
              </a:rPr>
              <a:t>COMPONENT</a:t>
            </a:r>
            <a:r>
              <a:rPr lang="en-US" b="1" spc="-10" dirty="0" smtClean="0"/>
              <a:t>S</a:t>
            </a:r>
            <a:r>
              <a:rPr b="1" spc="-10" dirty="0" smtClean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OF A</a:t>
            </a:r>
            <a:r>
              <a:rPr b="1" spc="-42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BUILDING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4410" y="1219200"/>
            <a:ext cx="11168990" cy="5253256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469900" marR="3644900" indent="-457200" algn="just">
              <a:lnSpc>
                <a:spcPct val="100000"/>
              </a:lnSpc>
              <a:spcBef>
                <a:spcPts val="930"/>
              </a:spcBef>
            </a:pPr>
            <a:r>
              <a:rPr lang="en-US" sz="2400" dirty="0" smtClean="0">
                <a:latin typeface="Times New Roman"/>
                <a:cs typeface="Times New Roman"/>
              </a:rPr>
              <a:t>There are two basic components of a building:</a:t>
            </a:r>
          </a:p>
          <a:p>
            <a:pPr marL="469900" marR="3644900" indent="-457200" algn="just">
              <a:lnSpc>
                <a:spcPct val="100000"/>
              </a:lnSpc>
              <a:spcBef>
                <a:spcPts val="930"/>
              </a:spcBef>
            </a:pPr>
            <a:r>
              <a:rPr sz="2400" dirty="0" smtClean="0">
                <a:latin typeface="Times New Roman"/>
                <a:cs typeface="Times New Roman"/>
              </a:rPr>
              <a:t>1. </a:t>
            </a:r>
            <a:r>
              <a:rPr sz="2400" spc="-5" dirty="0">
                <a:latin typeface="Times New Roman"/>
                <a:cs typeface="Times New Roman"/>
              </a:rPr>
              <a:t>Sub-Structure </a:t>
            </a:r>
            <a:r>
              <a:rPr sz="2400" dirty="0">
                <a:latin typeface="Times New Roman"/>
                <a:cs typeface="Times New Roman"/>
              </a:rPr>
              <a:t>or </a:t>
            </a:r>
            <a:r>
              <a:rPr sz="2400" spc="-5" dirty="0">
                <a:latin typeface="Times New Roman"/>
                <a:cs typeface="Times New Roman"/>
              </a:rPr>
              <a:t>Foundation:- The </a:t>
            </a:r>
            <a:r>
              <a:rPr lang="en-US" sz="2400" spc="-5" dirty="0" smtClean="0">
                <a:latin typeface="Times New Roman"/>
                <a:cs typeface="Times New Roman"/>
              </a:rPr>
              <a:t> </a:t>
            </a:r>
            <a:r>
              <a:rPr sz="2400" dirty="0" smtClean="0">
                <a:latin typeface="Times New Roman"/>
                <a:cs typeface="Times New Roman"/>
              </a:rPr>
              <a:t>lower </a:t>
            </a:r>
            <a:r>
              <a:rPr sz="2400" spc="-5" dirty="0">
                <a:latin typeface="Times New Roman"/>
                <a:cs typeface="Times New Roman"/>
              </a:rPr>
              <a:t>portion </a:t>
            </a:r>
            <a:r>
              <a:rPr sz="2400" dirty="0">
                <a:latin typeface="Times New Roman"/>
                <a:cs typeface="Times New Roman"/>
              </a:rPr>
              <a:t>of the </a:t>
            </a:r>
            <a:r>
              <a:rPr sz="2400" spc="-5" dirty="0">
                <a:latin typeface="Times New Roman"/>
                <a:cs typeface="Times New Roman"/>
              </a:rPr>
              <a:t>building, which  is located below the ground/soil </a:t>
            </a:r>
            <a:r>
              <a:rPr sz="2400" dirty="0">
                <a:latin typeface="Times New Roman"/>
                <a:cs typeface="Times New Roman"/>
              </a:rPr>
              <a:t>, </a:t>
            </a:r>
            <a:r>
              <a:rPr sz="2400" spc="-10" dirty="0">
                <a:latin typeface="Times New Roman"/>
                <a:cs typeface="Times New Roman"/>
              </a:rPr>
              <a:t>is  </a:t>
            </a:r>
            <a:r>
              <a:rPr sz="2400" spc="-5" dirty="0">
                <a:latin typeface="Times New Roman"/>
                <a:cs typeface="Times New Roman"/>
              </a:rPr>
              <a:t>called foundation. Foundation, which  is in direct contact with </a:t>
            </a:r>
            <a:r>
              <a:rPr sz="2400" dirty="0">
                <a:latin typeface="Times New Roman"/>
                <a:cs typeface="Times New Roman"/>
              </a:rPr>
              <a:t>ground </a:t>
            </a:r>
            <a:r>
              <a:rPr sz="2400" spc="-10" dirty="0">
                <a:latin typeface="Times New Roman"/>
                <a:cs typeface="Times New Roman"/>
              </a:rPr>
              <a:t>in  </a:t>
            </a:r>
            <a:r>
              <a:rPr sz="2400" dirty="0">
                <a:latin typeface="Times New Roman"/>
                <a:cs typeface="Times New Roman"/>
              </a:rPr>
              <a:t>depth, </a:t>
            </a:r>
            <a:r>
              <a:rPr sz="2400" spc="-5" dirty="0">
                <a:latin typeface="Times New Roman"/>
                <a:cs typeface="Times New Roman"/>
              </a:rPr>
              <a:t>transmits </a:t>
            </a:r>
            <a:r>
              <a:rPr sz="2400" dirty="0">
                <a:latin typeface="Times New Roman"/>
                <a:cs typeface="Times New Roman"/>
              </a:rPr>
              <a:t>the loads of the  </a:t>
            </a:r>
            <a:r>
              <a:rPr sz="2400" spc="-5" dirty="0">
                <a:latin typeface="Times New Roman"/>
                <a:cs typeface="Times New Roman"/>
              </a:rPr>
              <a:t>super-structure to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supporting </a:t>
            </a:r>
            <a:r>
              <a:rPr sz="2400" spc="-10" dirty="0">
                <a:latin typeface="Times New Roman"/>
                <a:cs typeface="Times New Roman"/>
              </a:rPr>
              <a:t>soil.  </a:t>
            </a:r>
            <a:r>
              <a:rPr sz="2400" spc="-5" dirty="0">
                <a:latin typeface="Times New Roman"/>
                <a:cs typeface="Times New Roman"/>
              </a:rPr>
              <a:t>Floors below ground/soil </a:t>
            </a:r>
            <a:r>
              <a:rPr sz="2400" dirty="0">
                <a:latin typeface="Times New Roman"/>
                <a:cs typeface="Times New Roman"/>
              </a:rPr>
              <a:t>are </a:t>
            </a:r>
            <a:r>
              <a:rPr sz="2400" spc="-5" dirty="0">
                <a:latin typeface="Times New Roman"/>
                <a:cs typeface="Times New Roman"/>
              </a:rPr>
              <a:t>called  basement, being below ground,  wherever constructed are also </a:t>
            </a:r>
            <a:r>
              <a:rPr sz="2400" dirty="0">
                <a:latin typeface="Times New Roman"/>
                <a:cs typeface="Times New Roman"/>
              </a:rPr>
              <a:t>part of  </a:t>
            </a:r>
            <a:r>
              <a:rPr sz="2400" spc="-5" dirty="0">
                <a:latin typeface="Times New Roman"/>
                <a:cs typeface="Times New Roman"/>
              </a:rPr>
              <a:t>Sub-Structure. However Padstone  foundation is always over ground and  normally </a:t>
            </a:r>
            <a:r>
              <a:rPr sz="2400" dirty="0">
                <a:latin typeface="Times New Roman"/>
                <a:cs typeface="Times New Roman"/>
              </a:rPr>
              <a:t>found </a:t>
            </a:r>
            <a:r>
              <a:rPr sz="2400" spc="-5" dirty="0">
                <a:latin typeface="Times New Roman"/>
                <a:cs typeface="Times New Roman"/>
              </a:rPr>
              <a:t>in hill</a:t>
            </a:r>
            <a:r>
              <a:rPr sz="2400" dirty="0">
                <a:latin typeface="Times New Roman"/>
                <a:cs typeface="Times New Roman"/>
              </a:rPr>
              <a:t> area</a:t>
            </a:r>
            <a:r>
              <a:rPr sz="2400" dirty="0" smtClean="0">
                <a:latin typeface="Times New Roman"/>
                <a:cs typeface="Times New Roman"/>
              </a:rPr>
              <a:t>.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marL="469900" marR="3644900" indent="-457200" algn="just">
              <a:lnSpc>
                <a:spcPct val="100000"/>
              </a:lnSpc>
              <a:spcBef>
                <a:spcPts val="930"/>
              </a:spcBef>
            </a:pPr>
            <a:r>
              <a:rPr lang="en-US" sz="2400" dirty="0" smtClean="0">
                <a:latin typeface="Times New Roman"/>
                <a:cs typeface="Times New Roman"/>
              </a:rPr>
              <a:t>2. Super Structure: The upper part/portion of the building above ground level with roof and walls including all attached apparatus, equipment, and fixtures.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>
            <a:spLocks noGrp="1"/>
          </p:cNvSpPr>
          <p:nvPr>
            <p:ph type="body" idx="1"/>
          </p:nvPr>
        </p:nvSpPr>
        <p:spPr>
          <a:xfrm>
            <a:off x="1447800" y="1143000"/>
            <a:ext cx="6400800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6782918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b="1" dirty="0" smtClean="0"/>
              <a:t>LOADS </a:t>
            </a:r>
            <a:r>
              <a:rPr b="1" dirty="0"/>
              <a:t>OF SUPER</a:t>
            </a:r>
            <a:r>
              <a:rPr b="1" spc="-295" dirty="0"/>
              <a:t> </a:t>
            </a:r>
            <a:r>
              <a:rPr b="1" dirty="0" smtClean="0"/>
              <a:t>STRUCTURE</a:t>
            </a:r>
            <a:endParaRPr b="1" dirty="0"/>
          </a:p>
        </p:txBody>
      </p:sp>
      <p:sp>
        <p:nvSpPr>
          <p:cNvPr id="3" name="object 3"/>
          <p:cNvSpPr txBox="1"/>
          <p:nvPr/>
        </p:nvSpPr>
        <p:spPr>
          <a:xfrm>
            <a:off x="864514" y="1219200"/>
            <a:ext cx="7669886" cy="52373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buSzPct val="94444"/>
              <a:buAutoNum type="arabicPeriod"/>
              <a:tabLst>
                <a:tab pos="185420" algn="l"/>
              </a:tabLst>
            </a:pPr>
            <a:r>
              <a:rPr lang="en-US" sz="2300" b="1" spc="-5" dirty="0" smtClean="0">
                <a:latin typeface="Times New Roman"/>
                <a:cs typeface="Times New Roman"/>
              </a:rPr>
              <a:t> </a:t>
            </a:r>
            <a:r>
              <a:rPr sz="2300" b="1" spc="-5" dirty="0" smtClean="0">
                <a:latin typeface="Times New Roman"/>
                <a:cs typeface="Times New Roman"/>
              </a:rPr>
              <a:t>Dead loads</a:t>
            </a:r>
            <a:endParaRPr lang="en-US" sz="2300" b="1" spc="-5" dirty="0" smtClean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  <a:buSzPct val="94444"/>
              <a:tabLst>
                <a:tab pos="185420" algn="l"/>
              </a:tabLst>
            </a:pPr>
            <a:r>
              <a:rPr lang="en-US" sz="2300" spc="-5" dirty="0" smtClean="0">
                <a:latin typeface="Times New Roman"/>
                <a:cs typeface="Times New Roman"/>
              </a:rPr>
              <a:t>They are the</a:t>
            </a:r>
            <a:r>
              <a:rPr sz="2300" spc="-5" dirty="0" smtClean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permanent </a:t>
            </a:r>
            <a:r>
              <a:rPr sz="2300" dirty="0">
                <a:latin typeface="Times New Roman"/>
                <a:cs typeface="Times New Roman"/>
              </a:rPr>
              <a:t>or </a:t>
            </a:r>
            <a:r>
              <a:rPr sz="2300" spc="-5" dirty="0">
                <a:latin typeface="Times New Roman"/>
                <a:cs typeface="Times New Roman"/>
              </a:rPr>
              <a:t>stationary </a:t>
            </a:r>
            <a:r>
              <a:rPr sz="2300" dirty="0">
                <a:latin typeface="Times New Roman"/>
                <a:cs typeface="Times New Roman"/>
              </a:rPr>
              <a:t>loads which </a:t>
            </a:r>
            <a:r>
              <a:rPr sz="2300" spc="-5" dirty="0">
                <a:latin typeface="Times New Roman"/>
                <a:cs typeface="Times New Roman"/>
              </a:rPr>
              <a:t>are transferred </a:t>
            </a:r>
            <a:r>
              <a:rPr sz="2300" dirty="0">
                <a:latin typeface="Times New Roman"/>
                <a:cs typeface="Times New Roman"/>
              </a:rPr>
              <a:t>to  structure </a:t>
            </a:r>
            <a:r>
              <a:rPr sz="2300" spc="-5" dirty="0">
                <a:latin typeface="Times New Roman"/>
                <a:cs typeface="Times New Roman"/>
              </a:rPr>
              <a:t>throughout </a:t>
            </a:r>
            <a:r>
              <a:rPr sz="2300" dirty="0">
                <a:latin typeface="Times New Roman"/>
                <a:cs typeface="Times New Roman"/>
              </a:rPr>
              <a:t>the </a:t>
            </a:r>
            <a:r>
              <a:rPr sz="2300" spc="-5" dirty="0">
                <a:latin typeface="Times New Roman"/>
                <a:cs typeface="Times New Roman"/>
              </a:rPr>
              <a:t>life span. </a:t>
            </a:r>
            <a:r>
              <a:rPr sz="2300" dirty="0">
                <a:latin typeface="Times New Roman"/>
                <a:cs typeface="Times New Roman"/>
              </a:rPr>
              <a:t>Dead load is </a:t>
            </a:r>
            <a:r>
              <a:rPr sz="2300" spc="-5" dirty="0">
                <a:latin typeface="Times New Roman"/>
                <a:cs typeface="Times New Roman"/>
              </a:rPr>
              <a:t>primarily due </a:t>
            </a:r>
            <a:r>
              <a:rPr sz="2300" dirty="0">
                <a:latin typeface="Times New Roman"/>
                <a:cs typeface="Times New Roman"/>
              </a:rPr>
              <a:t>to self-weight </a:t>
            </a:r>
            <a:r>
              <a:rPr sz="2300" spc="-5" dirty="0">
                <a:latin typeface="Times New Roman"/>
                <a:cs typeface="Times New Roman"/>
              </a:rPr>
              <a:t>of  </a:t>
            </a:r>
            <a:r>
              <a:rPr sz="2300" dirty="0">
                <a:latin typeface="Times New Roman"/>
                <a:cs typeface="Times New Roman"/>
              </a:rPr>
              <a:t>structural </a:t>
            </a:r>
            <a:r>
              <a:rPr sz="2300" spc="-5" dirty="0">
                <a:latin typeface="Times New Roman"/>
                <a:cs typeface="Times New Roman"/>
              </a:rPr>
              <a:t>members </a:t>
            </a:r>
            <a:r>
              <a:rPr sz="2300" dirty="0">
                <a:latin typeface="Times New Roman"/>
                <a:cs typeface="Times New Roman"/>
              </a:rPr>
              <a:t>like walls, </a:t>
            </a:r>
            <a:r>
              <a:rPr sz="2300" spc="-5" dirty="0">
                <a:latin typeface="Times New Roman"/>
                <a:cs typeface="Times New Roman"/>
              </a:rPr>
              <a:t>roofs, permanent </a:t>
            </a:r>
            <a:r>
              <a:rPr sz="2300" dirty="0">
                <a:latin typeface="Times New Roman"/>
                <a:cs typeface="Times New Roman"/>
              </a:rPr>
              <a:t>partition </a:t>
            </a:r>
            <a:r>
              <a:rPr sz="2300" spc="-5" dirty="0">
                <a:latin typeface="Times New Roman"/>
                <a:cs typeface="Times New Roman"/>
              </a:rPr>
              <a:t>walls </a:t>
            </a:r>
            <a:r>
              <a:rPr sz="2300" dirty="0">
                <a:latin typeface="Times New Roman"/>
                <a:cs typeface="Times New Roman"/>
              </a:rPr>
              <a:t>and other fixed  components of </a:t>
            </a:r>
            <a:r>
              <a:rPr sz="2300" spc="-5" dirty="0">
                <a:latin typeface="Times New Roman"/>
                <a:cs typeface="Times New Roman"/>
              </a:rPr>
              <a:t>building, fixed permanent equipment, furniture </a:t>
            </a:r>
            <a:r>
              <a:rPr sz="2300" dirty="0">
                <a:latin typeface="Times New Roman"/>
                <a:cs typeface="Times New Roman"/>
              </a:rPr>
              <a:t>and weight of  </a:t>
            </a:r>
            <a:r>
              <a:rPr sz="2300" spc="-5" dirty="0">
                <a:latin typeface="Times New Roman"/>
                <a:cs typeface="Times New Roman"/>
              </a:rPr>
              <a:t>different </a:t>
            </a:r>
            <a:r>
              <a:rPr sz="2300" dirty="0">
                <a:latin typeface="Times New Roman"/>
                <a:cs typeface="Times New Roman"/>
              </a:rPr>
              <a:t>materials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etc.</a:t>
            </a:r>
          </a:p>
          <a:p>
            <a:pPr marL="12700" marR="6350" algn="just">
              <a:lnSpc>
                <a:spcPct val="100000"/>
              </a:lnSpc>
              <a:spcBef>
                <a:spcPts val="960"/>
              </a:spcBef>
              <a:buSzPct val="94444"/>
              <a:tabLst>
                <a:tab pos="266065" algn="l"/>
              </a:tabLst>
            </a:pPr>
            <a:r>
              <a:rPr lang="en-US" sz="2300" b="1" dirty="0" smtClean="0">
                <a:latin typeface="Times New Roman"/>
                <a:cs typeface="Times New Roman"/>
              </a:rPr>
              <a:t>2. </a:t>
            </a:r>
            <a:r>
              <a:rPr sz="2300" b="1" dirty="0" smtClean="0">
                <a:latin typeface="Times New Roman"/>
                <a:cs typeface="Times New Roman"/>
              </a:rPr>
              <a:t>Live </a:t>
            </a:r>
            <a:r>
              <a:rPr sz="2300" b="1" spc="-5" dirty="0" smtClean="0">
                <a:latin typeface="Times New Roman"/>
                <a:cs typeface="Times New Roman"/>
              </a:rPr>
              <a:t>loads</a:t>
            </a:r>
            <a:endParaRPr lang="en-US" sz="2300" b="1" spc="-5" dirty="0" smtClean="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0000"/>
              </a:lnSpc>
              <a:spcBef>
                <a:spcPts val="960"/>
              </a:spcBef>
              <a:buSzPct val="94444"/>
              <a:tabLst>
                <a:tab pos="266065" algn="l"/>
              </a:tabLst>
            </a:pPr>
            <a:r>
              <a:rPr lang="en-US" sz="2300" spc="-5" dirty="0" smtClean="0">
                <a:latin typeface="Times New Roman"/>
                <a:cs typeface="Times New Roman"/>
              </a:rPr>
              <a:t>They a</a:t>
            </a:r>
            <a:r>
              <a:rPr sz="2300" spc="-5" dirty="0" smtClean="0">
                <a:latin typeface="Times New Roman"/>
                <a:cs typeface="Times New Roman"/>
              </a:rPr>
              <a:t>re </a:t>
            </a:r>
            <a:r>
              <a:rPr sz="2300" spc="-5" dirty="0">
                <a:latin typeface="Times New Roman"/>
                <a:cs typeface="Times New Roman"/>
              </a:rPr>
              <a:t>either movable </a:t>
            </a:r>
            <a:r>
              <a:rPr sz="2300" dirty="0">
                <a:latin typeface="Times New Roman"/>
                <a:cs typeface="Times New Roman"/>
              </a:rPr>
              <a:t>or </a:t>
            </a:r>
            <a:r>
              <a:rPr sz="2300" spc="-5" dirty="0">
                <a:latin typeface="Times New Roman"/>
                <a:cs typeface="Times New Roman"/>
              </a:rPr>
              <a:t>moving loads </a:t>
            </a:r>
            <a:r>
              <a:rPr sz="2300" dirty="0">
                <a:latin typeface="Times New Roman"/>
                <a:cs typeface="Times New Roman"/>
              </a:rPr>
              <a:t>without </a:t>
            </a:r>
            <a:r>
              <a:rPr sz="2300" spc="-5" dirty="0" smtClean="0">
                <a:latin typeface="Times New Roman"/>
                <a:cs typeface="Times New Roman"/>
              </a:rPr>
              <a:t>any</a:t>
            </a:r>
            <a:r>
              <a:rPr lang="en-US" sz="2300" spc="-5" dirty="0">
                <a:latin typeface="Times New Roman"/>
                <a:cs typeface="Times New Roman"/>
              </a:rPr>
              <a:t> </a:t>
            </a:r>
            <a:r>
              <a:rPr sz="2300" dirty="0" smtClean="0">
                <a:latin typeface="Times New Roman"/>
                <a:cs typeface="Times New Roman"/>
              </a:rPr>
              <a:t>acceleration </a:t>
            </a:r>
            <a:r>
              <a:rPr sz="2300" dirty="0">
                <a:latin typeface="Times New Roman"/>
                <a:cs typeface="Times New Roman"/>
              </a:rPr>
              <a:t>or  impact. </a:t>
            </a:r>
            <a:r>
              <a:rPr sz="2300" spc="-5" dirty="0">
                <a:latin typeface="Times New Roman"/>
                <a:cs typeface="Times New Roman"/>
              </a:rPr>
              <a:t>Live loads that do, or </a:t>
            </a:r>
            <a:r>
              <a:rPr sz="2300" dirty="0">
                <a:latin typeface="Times New Roman"/>
                <a:cs typeface="Times New Roman"/>
              </a:rPr>
              <a:t>can, </a:t>
            </a:r>
            <a:r>
              <a:rPr sz="2300" spc="-5" dirty="0">
                <a:latin typeface="Times New Roman"/>
                <a:cs typeface="Times New Roman"/>
              </a:rPr>
              <a:t>change </a:t>
            </a:r>
            <a:r>
              <a:rPr sz="2300" spc="-10" dirty="0">
                <a:latin typeface="Times New Roman"/>
                <a:cs typeface="Times New Roman"/>
              </a:rPr>
              <a:t>over </a:t>
            </a:r>
            <a:r>
              <a:rPr sz="2300" spc="-5" dirty="0">
                <a:latin typeface="Times New Roman"/>
                <a:cs typeface="Times New Roman"/>
              </a:rPr>
              <a:t>time. Live loads include any  temporary </a:t>
            </a:r>
            <a:r>
              <a:rPr sz="2300" dirty="0">
                <a:latin typeface="Times New Roman"/>
                <a:cs typeface="Times New Roman"/>
              </a:rPr>
              <a:t>or </a:t>
            </a:r>
            <a:r>
              <a:rPr sz="2300" spc="-5" dirty="0">
                <a:latin typeface="Times New Roman"/>
                <a:cs typeface="Times New Roman"/>
              </a:rPr>
              <a:t>transient forces that </a:t>
            </a:r>
            <a:r>
              <a:rPr sz="2300" dirty="0">
                <a:latin typeface="Times New Roman"/>
                <a:cs typeface="Times New Roman"/>
              </a:rPr>
              <a:t>act on a </a:t>
            </a:r>
            <a:r>
              <a:rPr sz="2300" spc="-5" dirty="0">
                <a:latin typeface="Times New Roman"/>
                <a:cs typeface="Times New Roman"/>
              </a:rPr>
              <a:t>building </a:t>
            </a:r>
            <a:r>
              <a:rPr sz="2300" dirty="0">
                <a:latin typeface="Times New Roman"/>
                <a:cs typeface="Times New Roman"/>
              </a:rPr>
              <a:t>or </a:t>
            </a:r>
            <a:r>
              <a:rPr sz="2300" spc="-5" dirty="0">
                <a:latin typeface="Times New Roman"/>
                <a:cs typeface="Times New Roman"/>
              </a:rPr>
              <a:t>structural element.  </a:t>
            </a:r>
            <a:r>
              <a:rPr sz="2300" spc="-25" dirty="0">
                <a:latin typeface="Times New Roman"/>
                <a:cs typeface="Times New Roman"/>
              </a:rPr>
              <a:t>Typically, </a:t>
            </a:r>
            <a:r>
              <a:rPr sz="2300" dirty="0">
                <a:latin typeface="Times New Roman"/>
                <a:cs typeface="Times New Roman"/>
              </a:rPr>
              <a:t>they </a:t>
            </a:r>
            <a:r>
              <a:rPr sz="2300" spc="-5" dirty="0">
                <a:latin typeface="Times New Roman"/>
                <a:cs typeface="Times New Roman"/>
              </a:rPr>
              <a:t>include </a:t>
            </a:r>
            <a:r>
              <a:rPr sz="2300" dirty="0">
                <a:latin typeface="Times New Roman"/>
                <a:cs typeface="Times New Roman"/>
              </a:rPr>
              <a:t>people, </a:t>
            </a:r>
            <a:r>
              <a:rPr sz="2300" spc="-5" dirty="0">
                <a:latin typeface="Times New Roman"/>
                <a:cs typeface="Times New Roman"/>
              </a:rPr>
              <a:t>movable partitions </a:t>
            </a:r>
            <a:r>
              <a:rPr sz="2300" dirty="0">
                <a:latin typeface="Times New Roman"/>
                <a:cs typeface="Times New Roman"/>
              </a:rPr>
              <a:t>and </a:t>
            </a:r>
            <a:r>
              <a:rPr sz="2300" spc="-5" dirty="0">
                <a:latin typeface="Times New Roman"/>
                <a:cs typeface="Times New Roman"/>
              </a:rPr>
              <a:t>furniture, vehicles, </a:t>
            </a:r>
            <a:r>
              <a:rPr sz="2300" dirty="0">
                <a:latin typeface="Times New Roman"/>
                <a:cs typeface="Times New Roman"/>
              </a:rPr>
              <a:t>and  </a:t>
            </a:r>
            <a:r>
              <a:rPr sz="2300" spc="-5" dirty="0">
                <a:latin typeface="Times New Roman"/>
                <a:cs typeface="Times New Roman"/>
              </a:rPr>
              <a:t>almost </a:t>
            </a:r>
            <a:r>
              <a:rPr sz="2300" dirty="0">
                <a:latin typeface="Times New Roman"/>
                <a:cs typeface="Times New Roman"/>
              </a:rPr>
              <a:t>everything else that can be </a:t>
            </a:r>
            <a:r>
              <a:rPr sz="2300" spc="-5" dirty="0">
                <a:latin typeface="Times New Roman"/>
                <a:cs typeface="Times New Roman"/>
              </a:rPr>
              <a:t>moved </a:t>
            </a:r>
            <a:r>
              <a:rPr sz="2300" dirty="0">
                <a:latin typeface="Times New Roman"/>
                <a:cs typeface="Times New Roman"/>
              </a:rPr>
              <a:t>throughout a</a:t>
            </a:r>
            <a:r>
              <a:rPr sz="2300" spc="-5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building</a:t>
            </a:r>
            <a:r>
              <a:rPr sz="2300" dirty="0" smtClean="0">
                <a:latin typeface="Times New Roman"/>
                <a:cs typeface="Times New Roman"/>
              </a:rPr>
              <a:t>.</a:t>
            </a:r>
            <a:endParaRPr sz="23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685800"/>
            <a:ext cx="6782918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b="1" dirty="0" smtClean="0"/>
              <a:t>LOADS </a:t>
            </a:r>
            <a:r>
              <a:rPr b="1" dirty="0"/>
              <a:t>OF SUPER</a:t>
            </a:r>
            <a:r>
              <a:rPr b="1" spc="-295" dirty="0"/>
              <a:t> </a:t>
            </a:r>
            <a:r>
              <a:rPr b="1" dirty="0" smtClean="0"/>
              <a:t>STRUCTURE</a:t>
            </a:r>
            <a:endParaRPr b="1" dirty="0"/>
          </a:p>
        </p:txBody>
      </p:sp>
      <p:sp>
        <p:nvSpPr>
          <p:cNvPr id="3" name="object 3"/>
          <p:cNvSpPr txBox="1"/>
          <p:nvPr/>
        </p:nvSpPr>
        <p:spPr>
          <a:xfrm>
            <a:off x="864514" y="1368044"/>
            <a:ext cx="7482205" cy="37215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65"/>
              </a:spcBef>
              <a:buSzPct val="94444"/>
              <a:tabLst>
                <a:tab pos="185420" algn="l"/>
              </a:tabLst>
            </a:pPr>
            <a:r>
              <a:rPr lang="en-US" sz="2400" b="1" spc="-5" dirty="0" smtClean="0">
                <a:latin typeface="Times New Roman"/>
                <a:cs typeface="Times New Roman"/>
              </a:rPr>
              <a:t>3. Impact Loads</a:t>
            </a:r>
          </a:p>
          <a:p>
            <a:pPr marL="12700" marR="5080" algn="just">
              <a:lnSpc>
                <a:spcPct val="100000"/>
              </a:lnSpc>
              <a:spcBef>
                <a:spcPts val="965"/>
              </a:spcBef>
              <a:buSzPct val="94444"/>
              <a:tabLst>
                <a:tab pos="185420" algn="l"/>
              </a:tabLst>
            </a:pPr>
            <a:r>
              <a:rPr lang="en-US" sz="2400" spc="-5" dirty="0" smtClean="0">
                <a:latin typeface="Times New Roman"/>
                <a:cs typeface="Times New Roman"/>
              </a:rPr>
              <a:t>They are the loads that are caused </a:t>
            </a:r>
            <a:r>
              <a:rPr lang="en-US" sz="2400" spc="-10" dirty="0" smtClean="0">
                <a:latin typeface="Times New Roman"/>
                <a:cs typeface="Times New Roman"/>
              </a:rPr>
              <a:t>by </a:t>
            </a:r>
            <a:r>
              <a:rPr lang="en-US" sz="2400" spc="-5" dirty="0" smtClean="0">
                <a:latin typeface="Times New Roman"/>
                <a:cs typeface="Times New Roman"/>
              </a:rPr>
              <a:t>vibration </a:t>
            </a:r>
            <a:r>
              <a:rPr lang="en-US" sz="2400" dirty="0" smtClean="0">
                <a:latin typeface="Times New Roman"/>
                <a:cs typeface="Times New Roman"/>
              </a:rPr>
              <a:t>or </a:t>
            </a:r>
            <a:r>
              <a:rPr lang="en-US" sz="2400" spc="-5" dirty="0" smtClean="0">
                <a:latin typeface="Times New Roman"/>
                <a:cs typeface="Times New Roman"/>
              </a:rPr>
              <a:t>impact </a:t>
            </a:r>
            <a:r>
              <a:rPr lang="en-US" sz="2400" dirty="0" smtClean="0">
                <a:latin typeface="Times New Roman"/>
                <a:cs typeface="Times New Roman"/>
              </a:rPr>
              <a:t>or </a:t>
            </a:r>
            <a:r>
              <a:rPr lang="en-US" sz="2400" spc="-5" dirty="0" smtClean="0">
                <a:latin typeface="Times New Roman"/>
                <a:cs typeface="Times New Roman"/>
              </a:rPr>
              <a:t>acceleration. </a:t>
            </a:r>
            <a:r>
              <a:rPr lang="en-US" sz="2400" dirty="0" smtClean="0">
                <a:latin typeface="Times New Roman"/>
                <a:cs typeface="Times New Roman"/>
              </a:rPr>
              <a:t>Thus, impact  load is </a:t>
            </a:r>
            <a:r>
              <a:rPr lang="en-US" sz="2400" spc="-5" dirty="0" smtClean="0">
                <a:latin typeface="Times New Roman"/>
                <a:cs typeface="Times New Roman"/>
              </a:rPr>
              <a:t>equal </a:t>
            </a:r>
            <a:r>
              <a:rPr lang="en-US" sz="2400" dirty="0" smtClean="0">
                <a:latin typeface="Times New Roman"/>
                <a:cs typeface="Times New Roman"/>
              </a:rPr>
              <a:t>to </a:t>
            </a:r>
            <a:r>
              <a:rPr lang="en-US" sz="2400" spc="-5" dirty="0" smtClean="0">
                <a:latin typeface="Times New Roman"/>
                <a:cs typeface="Times New Roman"/>
              </a:rPr>
              <a:t>imposed </a:t>
            </a:r>
            <a:r>
              <a:rPr lang="en-US" sz="2400" dirty="0" smtClean="0">
                <a:latin typeface="Times New Roman"/>
                <a:cs typeface="Times New Roman"/>
              </a:rPr>
              <a:t>load </a:t>
            </a:r>
            <a:r>
              <a:rPr lang="en-US" sz="2400" spc="-5" dirty="0" smtClean="0">
                <a:latin typeface="Times New Roman"/>
                <a:cs typeface="Times New Roman"/>
              </a:rPr>
              <a:t>incremented </a:t>
            </a:r>
            <a:r>
              <a:rPr lang="en-US" sz="2400" spc="-10" dirty="0" smtClean="0">
                <a:latin typeface="Times New Roman"/>
                <a:cs typeface="Times New Roman"/>
              </a:rPr>
              <a:t>by some </a:t>
            </a:r>
            <a:r>
              <a:rPr lang="en-US" sz="2400" dirty="0" smtClean="0">
                <a:latin typeface="Times New Roman"/>
                <a:cs typeface="Times New Roman"/>
              </a:rPr>
              <a:t>percentage called </a:t>
            </a:r>
            <a:r>
              <a:rPr lang="en-US" sz="2400" spc="-5" dirty="0" smtClean="0">
                <a:latin typeface="Times New Roman"/>
                <a:cs typeface="Times New Roman"/>
              </a:rPr>
              <a:t>impact  </a:t>
            </a:r>
            <a:r>
              <a:rPr lang="en-US" sz="2400" dirty="0" smtClean="0">
                <a:latin typeface="Times New Roman"/>
                <a:cs typeface="Times New Roman"/>
              </a:rPr>
              <a:t>factor or impact allowance depending upon the intensity of</a:t>
            </a:r>
            <a:r>
              <a:rPr lang="en-US" sz="2400" spc="-60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impact.</a:t>
            </a:r>
          </a:p>
          <a:p>
            <a:pPr marL="12700" marR="5080" algn="just">
              <a:lnSpc>
                <a:spcPct val="100000"/>
              </a:lnSpc>
              <a:spcBef>
                <a:spcPts val="965"/>
              </a:spcBef>
              <a:buSzPct val="94444"/>
              <a:tabLst>
                <a:tab pos="185420" algn="l"/>
              </a:tabLst>
            </a:pPr>
            <a:r>
              <a:rPr lang="en-US" sz="2400" b="1" spc="-5" dirty="0" smtClean="0">
                <a:latin typeface="Times New Roman"/>
                <a:cs typeface="Times New Roman"/>
              </a:rPr>
              <a:t>4. Environmental loads</a:t>
            </a:r>
          </a:p>
          <a:p>
            <a:pPr marL="12700" marR="5080" algn="just">
              <a:lnSpc>
                <a:spcPct val="100000"/>
              </a:lnSpc>
              <a:spcBef>
                <a:spcPts val="965"/>
              </a:spcBef>
              <a:buSzPct val="94444"/>
              <a:tabLst>
                <a:tab pos="185420" algn="l"/>
              </a:tabLst>
            </a:pPr>
            <a:r>
              <a:rPr lang="en-US" sz="2400" spc="-5" dirty="0" smtClean="0">
                <a:latin typeface="Times New Roman"/>
                <a:cs typeface="Times New Roman"/>
              </a:rPr>
              <a:t>They are the loads </a:t>
            </a:r>
            <a:r>
              <a:rPr lang="en-US" sz="2400" dirty="0" smtClean="0">
                <a:latin typeface="Times New Roman"/>
                <a:cs typeface="Times New Roman"/>
              </a:rPr>
              <a:t>that are </a:t>
            </a:r>
            <a:r>
              <a:rPr lang="en-US" sz="2400" spc="-5" dirty="0" smtClean="0">
                <a:latin typeface="Times New Roman"/>
                <a:cs typeface="Times New Roman"/>
              </a:rPr>
              <a:t>created naturally </a:t>
            </a:r>
            <a:r>
              <a:rPr lang="en-US" sz="2400" spc="-10" dirty="0" smtClean="0">
                <a:latin typeface="Times New Roman"/>
                <a:cs typeface="Times New Roman"/>
              </a:rPr>
              <a:t>by </a:t>
            </a:r>
            <a:r>
              <a:rPr lang="en-US" sz="2400" spc="-5" dirty="0" smtClean="0">
                <a:latin typeface="Times New Roman"/>
                <a:cs typeface="Times New Roman"/>
              </a:rPr>
              <a:t>the environment  </a:t>
            </a:r>
            <a:r>
              <a:rPr lang="en-US" sz="2400" dirty="0" smtClean="0">
                <a:latin typeface="Times New Roman"/>
                <a:cs typeface="Times New Roman"/>
              </a:rPr>
              <a:t>and include wind, </a:t>
            </a:r>
            <a:r>
              <a:rPr lang="en-US" sz="2400" spc="-30" dirty="0" smtClean="0">
                <a:latin typeface="Times New Roman"/>
                <a:cs typeface="Times New Roman"/>
              </a:rPr>
              <a:t>snow, </a:t>
            </a:r>
            <a:r>
              <a:rPr lang="en-US" sz="2400" spc="-5" dirty="0" smtClean="0">
                <a:latin typeface="Times New Roman"/>
                <a:cs typeface="Times New Roman"/>
              </a:rPr>
              <a:t>seismic, </a:t>
            </a:r>
            <a:r>
              <a:rPr lang="en-US" sz="2400" dirty="0" smtClean="0">
                <a:latin typeface="Times New Roman"/>
                <a:cs typeface="Times New Roman"/>
              </a:rPr>
              <a:t>and lateral </a:t>
            </a:r>
            <a:r>
              <a:rPr lang="en-US" sz="2400" spc="-5" dirty="0" smtClean="0">
                <a:latin typeface="Times New Roman"/>
                <a:cs typeface="Times New Roman"/>
              </a:rPr>
              <a:t>soil</a:t>
            </a:r>
            <a:r>
              <a:rPr lang="en-US" sz="2400" spc="20" dirty="0" smtClean="0">
                <a:latin typeface="Times New Roman"/>
                <a:cs typeface="Times New Roman"/>
              </a:rPr>
              <a:t> </a:t>
            </a:r>
            <a:r>
              <a:rPr lang="en-US" sz="2400" spc="-5" dirty="0" smtClean="0">
                <a:latin typeface="Times New Roman"/>
                <a:cs typeface="Times New Roman"/>
              </a:rPr>
              <a:t>pressures.</a:t>
            </a:r>
            <a:endParaRPr lang="en-US" sz="2400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606" y="1447800"/>
            <a:ext cx="7456805" cy="37798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2720" algn="just">
              <a:lnSpc>
                <a:spcPct val="100000"/>
              </a:lnSpc>
              <a:spcBef>
                <a:spcPts val="95"/>
              </a:spcBef>
            </a:pPr>
            <a:endParaRPr lang="en-US" sz="2800" spc="-5" dirty="0" smtClean="0">
              <a:latin typeface="Times New Roman"/>
              <a:cs typeface="Times New Roman"/>
            </a:endParaRPr>
          </a:p>
          <a:p>
            <a:pPr marL="172720" algn="just">
              <a:lnSpc>
                <a:spcPct val="100000"/>
              </a:lnSpc>
              <a:spcBef>
                <a:spcPts val="95"/>
              </a:spcBef>
            </a:pPr>
            <a:r>
              <a:rPr sz="2400" spc="-5" dirty="0" smtClean="0">
                <a:latin typeface="Times New Roman"/>
                <a:cs typeface="Times New Roman"/>
              </a:rPr>
              <a:t>Foundations </a:t>
            </a:r>
            <a:r>
              <a:rPr sz="2400" spc="-5" dirty="0">
                <a:latin typeface="Times New Roman"/>
                <a:cs typeface="Times New Roman"/>
              </a:rPr>
              <a:t>are divided into two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categories: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buSzPct val="96428"/>
              <a:buAutoNum type="arabicPeriod"/>
              <a:tabLst>
                <a:tab pos="280670" algn="l"/>
              </a:tabLst>
            </a:pPr>
            <a:r>
              <a:rPr lang="en-US" sz="2400" b="1" spc="-5" dirty="0" smtClean="0">
                <a:latin typeface="Times New Roman"/>
                <a:cs typeface="Times New Roman"/>
              </a:rPr>
              <a:t> </a:t>
            </a:r>
            <a:r>
              <a:rPr sz="2400" b="1" spc="-5" dirty="0" smtClean="0">
                <a:latin typeface="Times New Roman"/>
                <a:cs typeface="Times New Roman"/>
              </a:rPr>
              <a:t>Shallow </a:t>
            </a:r>
            <a:r>
              <a:rPr sz="2400" b="1" dirty="0" smtClean="0">
                <a:latin typeface="Times New Roman"/>
                <a:cs typeface="Times New Roman"/>
              </a:rPr>
              <a:t>foundations</a:t>
            </a:r>
            <a:endParaRPr lang="en-US" sz="2400" b="1" dirty="0" smtClean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buSzPct val="96428"/>
              <a:tabLst>
                <a:tab pos="280670" algn="l"/>
              </a:tabLst>
            </a:pPr>
            <a:r>
              <a:rPr sz="2400" spc="-5" dirty="0" smtClean="0">
                <a:latin typeface="Times New Roman"/>
                <a:cs typeface="Times New Roman"/>
              </a:rPr>
              <a:t>Shallow </a:t>
            </a:r>
            <a:r>
              <a:rPr sz="2400" dirty="0">
                <a:latin typeface="Times New Roman"/>
                <a:cs typeface="Times New Roman"/>
              </a:rPr>
              <a:t>foundations </a:t>
            </a:r>
            <a:r>
              <a:rPr sz="2400" spc="-15" dirty="0">
                <a:latin typeface="Times New Roman"/>
                <a:cs typeface="Times New Roman"/>
              </a:rPr>
              <a:t>can  </a:t>
            </a:r>
            <a:r>
              <a:rPr sz="2400" dirty="0">
                <a:latin typeface="Times New Roman"/>
                <a:cs typeface="Times New Roman"/>
              </a:rPr>
              <a:t>be </a:t>
            </a:r>
            <a:r>
              <a:rPr sz="2400" spc="-10" dirty="0">
                <a:latin typeface="Times New Roman"/>
                <a:cs typeface="Times New Roman"/>
              </a:rPr>
              <a:t>made </a:t>
            </a:r>
            <a:r>
              <a:rPr sz="2400" dirty="0">
                <a:latin typeface="Times New Roman"/>
                <a:cs typeface="Times New Roman"/>
              </a:rPr>
              <a:t>in </a:t>
            </a:r>
            <a:r>
              <a:rPr sz="2400" spc="-5" dirty="0">
                <a:latin typeface="Times New Roman"/>
                <a:cs typeface="Times New Roman"/>
              </a:rPr>
              <a:t>depths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10" dirty="0">
                <a:latin typeface="Times New Roman"/>
                <a:cs typeface="Times New Roman"/>
              </a:rPr>
              <a:t>as </a:t>
            </a:r>
            <a:r>
              <a:rPr sz="2400" spc="-5" dirty="0">
                <a:latin typeface="Times New Roman"/>
                <a:cs typeface="Times New Roman"/>
              </a:rPr>
              <a:t>little </a:t>
            </a:r>
            <a:r>
              <a:rPr sz="2400" spc="-10" dirty="0">
                <a:latin typeface="Times New Roman"/>
                <a:cs typeface="Times New Roman"/>
              </a:rPr>
              <a:t>as </a:t>
            </a:r>
            <a:r>
              <a:rPr sz="2400" dirty="0">
                <a:latin typeface="Times New Roman"/>
                <a:cs typeface="Times New Roman"/>
              </a:rPr>
              <a:t>3ft </a:t>
            </a:r>
            <a:r>
              <a:rPr sz="2400" spc="-5" dirty="0">
                <a:latin typeface="Times New Roman"/>
                <a:cs typeface="Times New Roman"/>
              </a:rPr>
              <a:t>(1m) and </a:t>
            </a:r>
            <a:r>
              <a:rPr sz="2400" dirty="0">
                <a:latin typeface="Times New Roman"/>
                <a:cs typeface="Times New Roman"/>
              </a:rPr>
              <a:t>are  </a:t>
            </a:r>
            <a:r>
              <a:rPr sz="2400" spc="-5" dirty="0">
                <a:latin typeface="Times New Roman"/>
                <a:cs typeface="Times New Roman"/>
              </a:rPr>
              <a:t>used </a:t>
            </a:r>
            <a:r>
              <a:rPr sz="2400" dirty="0">
                <a:latin typeface="Times New Roman"/>
                <a:cs typeface="Times New Roman"/>
              </a:rPr>
              <a:t>for </a:t>
            </a:r>
            <a:r>
              <a:rPr sz="2400" spc="-5" dirty="0">
                <a:latin typeface="Times New Roman"/>
                <a:cs typeface="Times New Roman"/>
              </a:rPr>
              <a:t>small, </a:t>
            </a:r>
            <a:r>
              <a:rPr sz="2400" dirty="0">
                <a:latin typeface="Times New Roman"/>
                <a:cs typeface="Times New Roman"/>
              </a:rPr>
              <a:t>light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buildings.</a:t>
            </a:r>
          </a:p>
          <a:p>
            <a:pPr>
              <a:lnSpc>
                <a:spcPct val="100000"/>
              </a:lnSpc>
              <a:spcBef>
                <a:spcPts val="30"/>
              </a:spcBef>
              <a:buFont typeface="Times New Roman"/>
              <a:buAutoNum type="arabicPeriod"/>
            </a:pPr>
            <a:endParaRPr sz="2400" dirty="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0000"/>
              </a:lnSpc>
              <a:buSzPct val="96428"/>
              <a:tabLst>
                <a:tab pos="280670" algn="l"/>
              </a:tabLst>
            </a:pPr>
            <a:r>
              <a:rPr lang="en-US" sz="2400" b="1" spc="-10" dirty="0" smtClean="0">
                <a:latin typeface="Times New Roman"/>
                <a:cs typeface="Times New Roman"/>
              </a:rPr>
              <a:t>2. </a:t>
            </a:r>
            <a:r>
              <a:rPr sz="2400" b="1" spc="-10" dirty="0" smtClean="0">
                <a:latin typeface="Times New Roman"/>
                <a:cs typeface="Times New Roman"/>
              </a:rPr>
              <a:t>Deep </a:t>
            </a:r>
            <a:r>
              <a:rPr sz="2400" b="1" spc="-5" dirty="0" smtClean="0">
                <a:latin typeface="Times New Roman"/>
                <a:cs typeface="Times New Roman"/>
              </a:rPr>
              <a:t>foundations</a:t>
            </a:r>
            <a:endParaRPr lang="en-US" sz="2400" b="1" spc="-5" dirty="0" smtClean="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0000"/>
              </a:lnSpc>
              <a:buSzPct val="96428"/>
              <a:tabLst>
                <a:tab pos="280670" algn="l"/>
              </a:tabLst>
            </a:pPr>
            <a:r>
              <a:rPr sz="2400" spc="-10" dirty="0" smtClean="0">
                <a:latin typeface="Times New Roman"/>
                <a:cs typeface="Times New Roman"/>
              </a:rPr>
              <a:t>Deep </a:t>
            </a:r>
            <a:r>
              <a:rPr sz="2400" spc="-5" dirty="0">
                <a:latin typeface="Times New Roman"/>
                <a:cs typeface="Times New Roman"/>
              </a:rPr>
              <a:t>foundations </a:t>
            </a:r>
            <a:r>
              <a:rPr sz="2400" spc="-10" dirty="0">
                <a:latin typeface="Times New Roman"/>
                <a:cs typeface="Times New Roman"/>
              </a:rPr>
              <a:t>can </a:t>
            </a:r>
            <a:r>
              <a:rPr sz="2400" dirty="0">
                <a:latin typeface="Times New Roman"/>
                <a:cs typeface="Times New Roman"/>
              </a:rPr>
              <a:t>be  </a:t>
            </a:r>
            <a:r>
              <a:rPr sz="2400" spc="-10" dirty="0">
                <a:latin typeface="Times New Roman"/>
                <a:cs typeface="Times New Roman"/>
              </a:rPr>
              <a:t>made at </a:t>
            </a:r>
            <a:r>
              <a:rPr sz="2400" dirty="0">
                <a:latin typeface="Times New Roman"/>
                <a:cs typeface="Times New Roman"/>
              </a:rPr>
              <a:t>depths of </a:t>
            </a:r>
            <a:r>
              <a:rPr sz="2400" spc="-10" dirty="0">
                <a:latin typeface="Times New Roman"/>
                <a:cs typeface="Times New Roman"/>
              </a:rPr>
              <a:t>60 </a:t>
            </a:r>
            <a:r>
              <a:rPr sz="2400" spc="-5" dirty="0">
                <a:latin typeface="Times New Roman"/>
                <a:cs typeface="Times New Roman"/>
              </a:rPr>
              <a:t>- </a:t>
            </a:r>
            <a:r>
              <a:rPr sz="2400" dirty="0">
                <a:latin typeface="Times New Roman"/>
                <a:cs typeface="Times New Roman"/>
              </a:rPr>
              <a:t>200ft </a:t>
            </a:r>
            <a:r>
              <a:rPr sz="2400" spc="-5" dirty="0">
                <a:latin typeface="Times New Roman"/>
                <a:cs typeface="Times New Roman"/>
              </a:rPr>
              <a:t>(20 - 65m) and are </a:t>
            </a:r>
            <a:r>
              <a:rPr sz="2400" dirty="0">
                <a:latin typeface="Times New Roman"/>
                <a:cs typeface="Times New Roman"/>
              </a:rPr>
              <a:t>for  </a:t>
            </a:r>
            <a:r>
              <a:rPr sz="2400" spc="-10" dirty="0">
                <a:latin typeface="Times New Roman"/>
                <a:cs typeface="Times New Roman"/>
              </a:rPr>
              <a:t>large, </a:t>
            </a:r>
            <a:r>
              <a:rPr sz="2400" spc="-5" dirty="0">
                <a:latin typeface="Times New Roman"/>
                <a:cs typeface="Times New Roman"/>
              </a:rPr>
              <a:t>heavy</a:t>
            </a:r>
            <a:r>
              <a:rPr sz="2400" dirty="0">
                <a:latin typeface="Times New Roman"/>
                <a:cs typeface="Times New Roman"/>
              </a:rPr>
              <a:t> buildings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9144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b="1" spc="-5" dirty="0" smtClean="0">
                <a:latin typeface="Times New Roman"/>
                <a:cs typeface="Times New Roman"/>
              </a:rPr>
              <a:t> TYPE OF</a:t>
            </a:r>
            <a:r>
              <a:rPr lang="en-US" sz="3100" b="1" spc="-90" dirty="0" smtClean="0">
                <a:latin typeface="Times New Roman"/>
                <a:cs typeface="Times New Roman"/>
              </a:rPr>
              <a:t> </a:t>
            </a:r>
            <a:r>
              <a:rPr lang="en-US" sz="3100" b="1" spc="-15" dirty="0" smtClean="0">
                <a:latin typeface="Times New Roman"/>
                <a:cs typeface="Times New Roman"/>
              </a:rPr>
              <a:t>SUB-STRUCTURE/FOUNDATION</a:t>
            </a:r>
            <a:endParaRPr lang="en-US" sz="3100" dirty="0" smtClean="0">
              <a:latin typeface="Times New Roman"/>
              <a:cs typeface="Times New Roman"/>
            </a:endParaRPr>
          </a:p>
          <a:p>
            <a:pPr algn="ctr"/>
            <a:endParaRPr lang="en-US" sz="3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</TotalTime>
  <Words>1470</Words>
  <Application>Microsoft Office PowerPoint</Application>
  <PresentationFormat>On-screen Show (4:3)</PresentationFormat>
  <Paragraphs>116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WHAT IS A BUILDING?</vt:lpstr>
      <vt:lpstr>Slide 3</vt:lpstr>
      <vt:lpstr>TYPE OF BUILDINGS Residential house, school, hospital, or factory etc.  Buildings may be load bearing masonry buildings  or RCC framed structure building.</vt:lpstr>
      <vt:lpstr>BASIC COMPONENTS OF A BUILDING</vt:lpstr>
      <vt:lpstr>Slide 6</vt:lpstr>
      <vt:lpstr>LOADS OF SUPER STRUCTURE</vt:lpstr>
      <vt:lpstr>LOADS OF SUPER STRUCTURE</vt:lpstr>
      <vt:lpstr>Slide 9</vt:lpstr>
      <vt:lpstr>Slide 10</vt:lpstr>
      <vt:lpstr>SUPER STRUCTURE</vt:lpstr>
      <vt:lpstr>Slide 12</vt:lpstr>
      <vt:lpstr>FLOOR </vt:lpstr>
      <vt:lpstr>FLOOR</vt:lpstr>
      <vt:lpstr>Slide 15</vt:lpstr>
      <vt:lpstr>WALLS</vt:lpstr>
      <vt:lpstr>OPENINGS</vt:lpstr>
      <vt:lpstr>OPENINGS</vt:lpstr>
      <vt:lpstr>Slide 19</vt:lpstr>
      <vt:lpstr>Slide 20</vt:lpstr>
      <vt:lpstr>BEAM</vt:lpstr>
      <vt:lpstr>BEAM</vt:lpstr>
      <vt:lpstr>ROOF/TERRACE</vt:lpstr>
      <vt:lpstr>ROOF/TERRACE</vt:lpstr>
      <vt:lpstr>PARAPET</vt:lpstr>
      <vt:lpstr>STAIRCASE</vt:lpstr>
      <vt:lpstr>STAIRCASE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AJ</cp:lastModifiedBy>
  <cp:revision>13</cp:revision>
  <dcterms:created xsi:type="dcterms:W3CDTF">2019-09-07T17:14:16Z</dcterms:created>
  <dcterms:modified xsi:type="dcterms:W3CDTF">2019-10-29T17:43:36Z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2016-09-22T00:00:00Z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2019-09-07T00:00:00Z</vt:filetime>
  </property>
</Properties>
</file>